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4"/>
    <p:sldMasterId id="2147483689"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Roboto Medium"/>
      <p:regular r:id="rId15"/>
      <p:bold r:id="rId16"/>
      <p:italic r:id="rId17"/>
      <p:boldItalic r:id="rId18"/>
    </p:embeddedFont>
    <p:embeddedFont>
      <p:font typeface="Roboto"/>
      <p:regular r:id="rId19"/>
      <p:bold r:id="rId20"/>
      <p:italic r:id="rId21"/>
      <p:boldItalic r:id="rId22"/>
    </p:embeddedFont>
    <p:embeddedFont>
      <p:font typeface="Google Sans"/>
      <p:regular r:id="rId23"/>
      <p:bold r:id="rId24"/>
      <p:italic r:id="rId25"/>
      <p:boldItalic r:id="rId26"/>
    </p:embeddedFont>
    <p:embeddedFont>
      <p:font typeface="Google Sans Medium"/>
      <p:regular r:id="rId27"/>
      <p:bold r:id="rId28"/>
      <p:italic r:id="rId29"/>
      <p:boldItalic r:id="rId30"/>
    </p:embeddedFont>
    <p:embeddedFont>
      <p:font typeface="Helvetica Neue Light"/>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GoogleSans-bold.fntdata"/><Relationship Id="rId23" Type="http://schemas.openxmlformats.org/officeDocument/2006/relationships/font" Target="fonts/Google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GoogleSans-boldItalic.fntdata"/><Relationship Id="rId25" Type="http://schemas.openxmlformats.org/officeDocument/2006/relationships/font" Target="fonts/GoogleSans-italic.fntdata"/><Relationship Id="rId28" Type="http://schemas.openxmlformats.org/officeDocument/2006/relationships/font" Target="fonts/GoogleSansMedium-bold.fntdata"/><Relationship Id="rId27" Type="http://schemas.openxmlformats.org/officeDocument/2006/relationships/font" Target="fonts/GoogleSansMedium-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GoogleSansMedium-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HelveticaNeueLight-regular.fntdata"/><Relationship Id="rId30" Type="http://schemas.openxmlformats.org/officeDocument/2006/relationships/font" Target="fonts/GoogleSansMedium-boldItalic.fntdata"/><Relationship Id="rId11" Type="http://schemas.openxmlformats.org/officeDocument/2006/relationships/slide" Target="slides/slide5.xml"/><Relationship Id="rId33" Type="http://schemas.openxmlformats.org/officeDocument/2006/relationships/font" Target="fonts/HelveticaNeueLight-italic.fntdata"/><Relationship Id="rId10" Type="http://schemas.openxmlformats.org/officeDocument/2006/relationships/slide" Target="slides/slide4.xml"/><Relationship Id="rId32" Type="http://schemas.openxmlformats.org/officeDocument/2006/relationships/font" Target="fonts/HelveticaNeueLight-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HelveticaNeueLight-boldItalic.fntdata"/><Relationship Id="rId15" Type="http://schemas.openxmlformats.org/officeDocument/2006/relationships/font" Target="fonts/RobotoMedium-regular.fntdata"/><Relationship Id="rId14" Type="http://schemas.openxmlformats.org/officeDocument/2006/relationships/slide" Target="slides/slide8.xml"/><Relationship Id="rId17" Type="http://schemas.openxmlformats.org/officeDocument/2006/relationships/font" Target="fonts/RobotoMedium-italic.fntdata"/><Relationship Id="rId16" Type="http://schemas.openxmlformats.org/officeDocument/2006/relationships/font" Target="fonts/RobotoMedium-bold.fntdata"/><Relationship Id="rId19" Type="http://schemas.openxmlformats.org/officeDocument/2006/relationships/font" Target="fonts/Roboto-regular.fntdata"/><Relationship Id="rId18" Type="http://schemas.openxmlformats.org/officeDocument/2006/relationships/font" Target="fonts/RobotoMedium-boldItalic.fntdata"/></Relationships>
</file>

<file path=ppt/media/image1.png>
</file>

<file path=ppt/media/image10.png>
</file>

<file path=ppt/media/image11.png>
</file>

<file path=ppt/media/image13.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257c1eb02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257c1eb02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Hi everyone, my name is Sophia, and today I’ll be talking about SmartCookie, a distributed in-network defense to SYN flooding attacks. This work is in collaboration with Xiaoqi and Jen. </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 SLIDE TRANSITION (next slide)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257c1eb020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257c1eb020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SYN floods are </a:t>
            </a:r>
            <a:r>
              <a:rPr b="1" lang="en">
                <a:solidFill>
                  <a:schemeClr val="dk1"/>
                </a:solidFill>
                <a:latin typeface="Times New Roman"/>
                <a:ea typeface="Times New Roman"/>
                <a:cs typeface="Times New Roman"/>
                <a:sym typeface="Times New Roman"/>
              </a:rPr>
              <a:t>the most pervasive class of DDoS attacks</a:t>
            </a:r>
            <a:r>
              <a:rPr lang="en">
                <a:solidFill>
                  <a:schemeClr val="dk1"/>
                </a:solidFill>
                <a:latin typeface="Times New Roman"/>
                <a:ea typeface="Times New Roman"/>
                <a:cs typeface="Times New Roman"/>
                <a:sym typeface="Times New Roman"/>
              </a:rPr>
              <a:t> that target the TCP (Transmission Control Protocol) three-way handshake, which every client initiates with a server at the beginning of a potential connection</a:t>
            </a:r>
            <a:endParaRPr>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a:t>
            </a:r>
            <a:r>
              <a:rPr b="1" lang="en">
                <a:solidFill>
                  <a:schemeClr val="dk1"/>
                </a:solidFill>
              </a:rPr>
              <a:t>SLIDE TRANSITION (the attack scenario)</a:t>
            </a:r>
            <a:endParaRPr>
              <a:solidFill>
                <a:schemeClr val="dk1"/>
              </a:solidFill>
            </a:endParaRPr>
          </a:p>
          <a:p>
            <a:pPr indent="0" lvl="0" marL="0" rtl="0" algn="l">
              <a:spcBef>
                <a:spcPts val="1200"/>
              </a:spcBef>
              <a:spcAft>
                <a:spcPts val="0"/>
              </a:spcAft>
              <a:buClr>
                <a:schemeClr val="dk1"/>
              </a:buClr>
              <a:buSzPts val="1100"/>
              <a:buFont typeface="Arial"/>
              <a:buNone/>
            </a:pPr>
            <a:r>
              <a:rPr lang="en">
                <a:solidFill>
                  <a:schemeClr val="dk1"/>
                </a:solidFill>
              </a:rPr>
              <a:t>In the attack, the adversary floods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SYN packets) </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server with many SYN packets, and the server must allocate memory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memory blocks) </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with state needed to later set up the connection, for each SYN packet received.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SYN-ACK packets)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server then sends SYN-ACK packets back to the adversary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no ACK)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But the adversary never responds with a final ACK packet. Since the server only has a finite amount of memory</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warning signs) </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once all the memory is consumed with these half-open connections, it can no longer accept any new connection requests.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(next slide)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257c1eb020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257c1eb020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 traditional defense to SYN flooding are SYN cookies,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attack)</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With the defense, when the server is under attack,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SYN)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It avoids using memory to store connection state,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cookie)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instead cryptographically generating a special cookie value that stores the relevant state to later set up the connection.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SYN-ACK packet) </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cookie is placed in the SYN-ACK response packet back to the adversary</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ACK packet)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And even when the adversary does not complete the TCP handshake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smiling memory)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server’s memory is protected.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(next slide) </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(downsides) </a:t>
            </a:r>
            <a:r>
              <a:rPr lang="en">
                <a:solidFill>
                  <a:schemeClr val="dk1"/>
                </a:solidFill>
              </a:rPr>
              <a:t> </a:t>
            </a:r>
            <a:br>
              <a:rPr lang="en">
                <a:solidFill>
                  <a:schemeClr val="dk1"/>
                </a:solidFill>
              </a:rPr>
            </a:br>
            <a:r>
              <a:rPr lang="en">
                <a:solidFill>
                  <a:schemeClr val="dk1"/>
                </a:solidFill>
              </a:rPr>
              <a:t>There are several downsides to this traditional defense. First,it can only protect one server at a time. It also consumes server-side compute resources for generating and verifying the cookies. Finally, it only stops attack traffic after it has arrived at the server. </a:t>
            </a:r>
            <a:endParaRPr>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257c1eb020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257c1eb020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Traditional SYN cookie defenses have several limitations that make it infeasible to protect many servers and network resources from large-scale attacks.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in-network question)</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question we would like to ask is, what if we pushed the SYN cookie defense into a programmable switch directly inside the network upstream at the network’s edge.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(add in-network defense block)</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There are many benefits to such an in network defense placement. </a:t>
            </a:r>
            <a:endParaRPr>
              <a:solidFill>
                <a:schemeClr val="dk1"/>
              </a:solidFill>
            </a:endParaRPr>
          </a:p>
          <a:p>
            <a:pPr indent="0" lvl="0" marL="0" rtl="0" algn="l">
              <a:spcBef>
                <a:spcPts val="0"/>
              </a:spcBef>
              <a:spcAft>
                <a:spcPts val="0"/>
              </a:spcAft>
              <a:buNone/>
            </a:pPr>
            <a:r>
              <a:rPr lang="en">
                <a:solidFill>
                  <a:schemeClr val="dk1"/>
                </a:solidFill>
              </a:rPr>
              <a:t>→ </a:t>
            </a:r>
            <a:r>
              <a:rPr b="1" lang="en">
                <a:solidFill>
                  <a:schemeClr val="dk1"/>
                </a:solidFill>
              </a:rPr>
              <a:t>SLIDE TRANSITION (add benefits)</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Programmable switches can</a:t>
            </a:r>
            <a:r>
              <a:rPr lang="en">
                <a:solidFill>
                  <a:schemeClr val="dk1"/>
                </a:solidFill>
                <a:latin typeface="Times New Roman"/>
                <a:ea typeface="Times New Roman"/>
                <a:cs typeface="Times New Roman"/>
                <a:sym typeface="Times New Roman"/>
              </a:rPr>
              <a:t> process trillions of packets per second, and so they are uniquely positioned to defend against increasingly sophisticated DDoS attacks. </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An upstream, in-network defense would scale to protect more than one server at a time.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It would protect both server memory and computational resources. It would also stop more attack traffic sooner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(next slide)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257c1eb020_0_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257c1eb020_0_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There are several important challenges that must be addressed to benefit from this in network defense placement.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(challenges block)</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Hardware switches have a tightly constrained programming model and limited amount of memory, which means it's impossible to keep exact state at the switch for handling large-scale attacks.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To address all of these challenges we present SmartCookie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SLIDE TRANSITION (next slide)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257c1eb020_0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1257c1eb020_0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Which gracefully splits the defense between an network switch and a lightweight server-side module. </a:t>
            </a:r>
            <a:endParaRPr>
              <a:solidFill>
                <a:schemeClr val="dk1"/>
              </a:solidFill>
            </a:endParaRPr>
          </a:p>
          <a:p>
            <a:pPr indent="0" lvl="0" marL="0" rtl="0" algn="l">
              <a:spcBef>
                <a:spcPts val="0"/>
              </a:spcBef>
              <a:spcAft>
                <a:spcPts val="0"/>
              </a:spcAft>
              <a:buNone/>
            </a:pPr>
            <a:r>
              <a:rPr b="1" lang="en">
                <a:solidFill>
                  <a:schemeClr val="dk1"/>
                </a:solidFill>
              </a:rPr>
              <a:t>→ SLIDE TRANSITION (remove smartcookie block) </a:t>
            </a:r>
            <a:endParaRPr b="1">
              <a:solidFill>
                <a:schemeClr val="dk1"/>
              </a:solidFill>
            </a:endParaRPr>
          </a:p>
          <a:p>
            <a:pPr indent="0" lvl="0" marL="0" rtl="0" algn="l">
              <a:spcBef>
                <a:spcPts val="0"/>
              </a:spcBef>
              <a:spcAft>
                <a:spcPts val="0"/>
              </a:spcAft>
              <a:buNone/>
            </a:pPr>
            <a:r>
              <a:rPr lang="en">
                <a:solidFill>
                  <a:schemeClr val="dk1"/>
                </a:solidFill>
              </a:rPr>
              <a:t>The key idea is that we allow the part of our defense running in the in-network switch to keep approximate state for memory efficiency. </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 SLIDE TRANSITION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approximate state is enabled by a novel division of labor that we introduce between the network switch and a lightweight server side module.</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 SLIDE TRANSITION </a:t>
            </a:r>
            <a:endParaRPr b="1">
              <a:solidFill>
                <a:schemeClr val="dk1"/>
              </a:solidFill>
            </a:endParaRPr>
          </a:p>
          <a:p>
            <a:pPr indent="0" lvl="0" marL="0" rtl="0" algn="l">
              <a:spcBef>
                <a:spcPts val="0"/>
              </a:spcBef>
              <a:spcAft>
                <a:spcPts val="0"/>
              </a:spcAft>
              <a:buNone/>
            </a:pPr>
            <a:r>
              <a:rPr lang="en">
                <a:solidFill>
                  <a:schemeClr val="dk1"/>
                </a:solidFill>
              </a:rPr>
              <a:t>Where the server side module actually handles some defense responsibilities that would be too costly to perform in the switch. </a:t>
            </a:r>
            <a:endParaRPr>
              <a:solidFill>
                <a:schemeClr val="dk1"/>
              </a:solidFill>
            </a:endParaRPr>
          </a:p>
          <a:p>
            <a:pPr indent="0" lvl="0" marL="0" rtl="0" algn="l">
              <a:spcBef>
                <a:spcPts val="0"/>
              </a:spcBef>
              <a:spcAft>
                <a:spcPts val="0"/>
              </a:spcAft>
              <a:buNone/>
            </a:pPr>
            <a:r>
              <a:rPr lang="en">
                <a:solidFill>
                  <a:schemeClr val="dk1"/>
                </a:solidFill>
              </a:rPr>
              <a:t>With our split design, we’re still able to achieve our defense with exact results in the most efficient and performant manner.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257c1eb020_0_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1257c1eb020_0_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We implemented SmartCookie with P4 targeted for Tofino switches and eBPF on standard Linux servers, and showed that it is capable of defending against attack traffic rates of 136.93 million packets per second, which was two orders of magnitude greater than the attacks that were stopped by our standard Linux server defense.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257c1eb020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1257c1eb020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pic>
        <p:nvPicPr>
          <p:cNvPr id="10" name="Google Shape;10;p2"/>
          <p:cNvPicPr preferRelativeResize="0"/>
          <p:nvPr/>
        </p:nvPicPr>
        <p:blipFill>
          <a:blip r:embed="rId2">
            <a:alphaModFix/>
          </a:blip>
          <a:stretch>
            <a:fillRect/>
          </a:stretch>
        </p:blipFill>
        <p:spPr>
          <a:xfrm>
            <a:off x="4312789" y="0"/>
            <a:ext cx="4831211" cy="5143502"/>
          </a:xfrm>
          <a:prstGeom prst="rect">
            <a:avLst/>
          </a:prstGeom>
          <a:noFill/>
          <a:ln>
            <a:noFill/>
          </a:ln>
        </p:spPr>
      </p:pic>
      <p:sp>
        <p:nvSpPr>
          <p:cNvPr id="11" name="Google Shape;11;p2"/>
          <p:cNvSpPr txBox="1"/>
          <p:nvPr/>
        </p:nvSpPr>
        <p:spPr>
          <a:xfrm>
            <a:off x="689850" y="2010309"/>
            <a:ext cx="5565300" cy="17118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 sz="4000">
                <a:solidFill>
                  <a:srgbClr val="434343"/>
                </a:solidFill>
                <a:latin typeface="Google Sans"/>
                <a:ea typeface="Google Sans"/>
                <a:cs typeface="Google Sans"/>
                <a:sym typeface="Google Sans"/>
              </a:rPr>
              <a:t>Talk Title</a:t>
            </a:r>
            <a:br>
              <a:rPr b="1" lang="en" sz="4000">
                <a:solidFill>
                  <a:srgbClr val="000000"/>
                </a:solidFill>
                <a:latin typeface="Google Sans"/>
                <a:ea typeface="Google Sans"/>
                <a:cs typeface="Google Sans"/>
                <a:sym typeface="Google Sans"/>
              </a:rPr>
            </a:br>
            <a:endParaRPr b="1" sz="600">
              <a:solidFill>
                <a:srgbClr val="000000"/>
              </a:solidFill>
              <a:latin typeface="Google Sans"/>
              <a:ea typeface="Google Sans"/>
              <a:cs typeface="Google Sans"/>
              <a:sym typeface="Google Sans"/>
            </a:endParaRPr>
          </a:p>
          <a:p>
            <a:pPr indent="0" lvl="0" marL="0" rtl="0" algn="l">
              <a:spcBef>
                <a:spcPts val="0"/>
              </a:spcBef>
              <a:spcAft>
                <a:spcPts val="0"/>
              </a:spcAft>
              <a:buNone/>
            </a:pPr>
            <a:r>
              <a:rPr lang="en" sz="1700">
                <a:solidFill>
                  <a:srgbClr val="4285F4"/>
                </a:solidFill>
                <a:latin typeface="Roboto Medium"/>
                <a:ea typeface="Roboto Medium"/>
                <a:cs typeface="Roboto Medium"/>
                <a:sym typeface="Roboto Medium"/>
              </a:rPr>
              <a:t>Your Name</a:t>
            </a:r>
            <a:endParaRPr sz="1700">
              <a:solidFill>
                <a:srgbClr val="4285F4"/>
              </a:solidFill>
              <a:latin typeface="Roboto Medium"/>
              <a:ea typeface="Roboto Medium"/>
              <a:cs typeface="Roboto Medium"/>
              <a:sym typeface="Roboto Medium"/>
            </a:endParaRPr>
          </a:p>
          <a:p>
            <a:pPr indent="0" lvl="0" marL="0" rtl="0" algn="l">
              <a:spcBef>
                <a:spcPts val="0"/>
              </a:spcBef>
              <a:spcAft>
                <a:spcPts val="0"/>
              </a:spcAft>
              <a:buNone/>
            </a:pPr>
            <a:r>
              <a:rPr i="1" lang="en" sz="1700">
                <a:solidFill>
                  <a:srgbClr val="666666"/>
                </a:solidFill>
                <a:latin typeface="Roboto Medium"/>
                <a:ea typeface="Roboto Medium"/>
                <a:cs typeface="Roboto Medium"/>
                <a:sym typeface="Roboto Medium"/>
              </a:rPr>
              <a:t>Your affiliation</a:t>
            </a:r>
            <a:endParaRPr sz="2800">
              <a:solidFill>
                <a:srgbClr val="666666"/>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2" name="Shape 52"/>
        <p:cNvGrpSpPr/>
        <p:nvPr/>
      </p:nvGrpSpPr>
      <p:grpSpPr>
        <a:xfrm>
          <a:off x="0" y="0"/>
          <a:ext cx="0" cy="0"/>
          <a:chOff x="0" y="0"/>
          <a:chExt cx="0" cy="0"/>
        </a:xfrm>
      </p:grpSpPr>
      <p:sp>
        <p:nvSpPr>
          <p:cNvPr id="53" name="Google Shape;53;p1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4" name="Google Shape;54;p1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Font typeface="Roboto"/>
              <a:buChar char="●"/>
              <a:defRPr>
                <a:latin typeface="Roboto"/>
                <a:ea typeface="Roboto"/>
                <a:cs typeface="Roboto"/>
                <a:sym typeface="Roboto"/>
              </a:defRPr>
            </a:lvl1pPr>
            <a:lvl2pPr indent="-317500" lvl="1" marL="914400">
              <a:spcBef>
                <a:spcPts val="0"/>
              </a:spcBef>
              <a:spcAft>
                <a:spcPts val="0"/>
              </a:spcAft>
              <a:buSzPts val="1400"/>
              <a:buFont typeface="Roboto"/>
              <a:buChar char="○"/>
              <a:defRPr>
                <a:latin typeface="Roboto"/>
                <a:ea typeface="Roboto"/>
                <a:cs typeface="Roboto"/>
                <a:sym typeface="Roboto"/>
              </a:defRPr>
            </a:lvl2pPr>
            <a:lvl3pPr indent="-317500" lvl="2" marL="1371600">
              <a:spcBef>
                <a:spcPts val="0"/>
              </a:spcBef>
              <a:spcAft>
                <a:spcPts val="0"/>
              </a:spcAft>
              <a:buSzPts val="1400"/>
              <a:buFont typeface="Roboto"/>
              <a:buChar char="■"/>
              <a:defRPr>
                <a:latin typeface="Roboto"/>
                <a:ea typeface="Roboto"/>
                <a:cs typeface="Roboto"/>
                <a:sym typeface="Roboto"/>
              </a:defRPr>
            </a:lvl3pPr>
            <a:lvl4pPr indent="-317500" lvl="3" marL="1828800">
              <a:spcBef>
                <a:spcPts val="0"/>
              </a:spcBef>
              <a:spcAft>
                <a:spcPts val="0"/>
              </a:spcAft>
              <a:buSzPts val="1400"/>
              <a:buFont typeface="Roboto"/>
              <a:buChar char="●"/>
              <a:defRPr>
                <a:latin typeface="Roboto"/>
                <a:ea typeface="Roboto"/>
                <a:cs typeface="Roboto"/>
                <a:sym typeface="Roboto"/>
              </a:defRPr>
            </a:lvl4pPr>
            <a:lvl5pPr indent="-317500" lvl="4" marL="2286000">
              <a:spcBef>
                <a:spcPts val="0"/>
              </a:spcBef>
              <a:spcAft>
                <a:spcPts val="0"/>
              </a:spcAft>
              <a:buSzPts val="1400"/>
              <a:buFont typeface="Roboto"/>
              <a:buChar char="○"/>
              <a:defRPr>
                <a:latin typeface="Roboto"/>
                <a:ea typeface="Roboto"/>
                <a:cs typeface="Roboto"/>
                <a:sym typeface="Roboto"/>
              </a:defRPr>
            </a:lvl5pPr>
            <a:lvl6pPr indent="-317500" lvl="5" marL="2743200">
              <a:spcBef>
                <a:spcPts val="0"/>
              </a:spcBef>
              <a:spcAft>
                <a:spcPts val="0"/>
              </a:spcAft>
              <a:buSzPts val="1400"/>
              <a:buFont typeface="Roboto"/>
              <a:buChar char="■"/>
              <a:defRPr>
                <a:latin typeface="Roboto"/>
                <a:ea typeface="Roboto"/>
                <a:cs typeface="Roboto"/>
                <a:sym typeface="Roboto"/>
              </a:defRPr>
            </a:lvl6pPr>
            <a:lvl7pPr indent="-317500" lvl="6" marL="3200400">
              <a:spcBef>
                <a:spcPts val="0"/>
              </a:spcBef>
              <a:spcAft>
                <a:spcPts val="0"/>
              </a:spcAft>
              <a:buSzPts val="1400"/>
              <a:buFont typeface="Roboto"/>
              <a:buChar char="●"/>
              <a:defRPr>
                <a:latin typeface="Roboto"/>
                <a:ea typeface="Roboto"/>
                <a:cs typeface="Roboto"/>
                <a:sym typeface="Roboto"/>
              </a:defRPr>
            </a:lvl7pPr>
            <a:lvl8pPr indent="-317500" lvl="7" marL="3657600">
              <a:spcBef>
                <a:spcPts val="0"/>
              </a:spcBef>
              <a:spcAft>
                <a:spcPts val="0"/>
              </a:spcAft>
              <a:buSzPts val="1400"/>
              <a:buFont typeface="Roboto"/>
              <a:buChar char="○"/>
              <a:defRPr>
                <a:latin typeface="Roboto"/>
                <a:ea typeface="Roboto"/>
                <a:cs typeface="Roboto"/>
                <a:sym typeface="Roboto"/>
              </a:defRPr>
            </a:lvl8pPr>
            <a:lvl9pPr indent="-317500" lvl="8" marL="4114800">
              <a:spcBef>
                <a:spcPts val="0"/>
              </a:spcBef>
              <a:spcAft>
                <a:spcPts val="0"/>
              </a:spcAft>
              <a:buSzPts val="1400"/>
              <a:buFont typeface="Roboto"/>
              <a:buChar char="■"/>
              <a:defRPr>
                <a:latin typeface="Roboto"/>
                <a:ea typeface="Roboto"/>
                <a:cs typeface="Roboto"/>
                <a:sym typeface="Roboto"/>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5" name="Shape 55"/>
        <p:cNvGrpSpPr/>
        <p:nvPr/>
      </p:nvGrpSpPr>
      <p:grpSpPr>
        <a:xfrm>
          <a:off x="0" y="0"/>
          <a:ext cx="0" cy="0"/>
          <a:chOff x="0" y="0"/>
          <a:chExt cx="0" cy="0"/>
        </a:xfrm>
      </p:grpSpPr>
      <p:sp>
        <p:nvSpPr>
          <p:cNvPr id="56" name="Google Shape;56;p1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7" name="Google Shape;57;p12"/>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Font typeface="Roboto"/>
              <a:buChar char="●"/>
              <a:defRPr sz="1400">
                <a:latin typeface="Roboto"/>
                <a:ea typeface="Roboto"/>
                <a:cs typeface="Roboto"/>
                <a:sym typeface="Roboto"/>
              </a:defRPr>
            </a:lvl1pPr>
            <a:lvl2pPr indent="-304800" lvl="1" marL="914400">
              <a:spcBef>
                <a:spcPts val="0"/>
              </a:spcBef>
              <a:spcAft>
                <a:spcPts val="0"/>
              </a:spcAft>
              <a:buSzPts val="1200"/>
              <a:buFont typeface="Roboto"/>
              <a:buChar char="○"/>
              <a:defRPr sz="1200">
                <a:latin typeface="Roboto"/>
                <a:ea typeface="Roboto"/>
                <a:cs typeface="Roboto"/>
                <a:sym typeface="Roboto"/>
              </a:defRPr>
            </a:lvl2pPr>
            <a:lvl3pPr indent="-304800" lvl="2" marL="1371600">
              <a:spcBef>
                <a:spcPts val="0"/>
              </a:spcBef>
              <a:spcAft>
                <a:spcPts val="0"/>
              </a:spcAft>
              <a:buSzPts val="1200"/>
              <a:buFont typeface="Roboto"/>
              <a:buChar char="■"/>
              <a:defRPr sz="1200">
                <a:latin typeface="Roboto"/>
                <a:ea typeface="Roboto"/>
                <a:cs typeface="Roboto"/>
                <a:sym typeface="Roboto"/>
              </a:defRPr>
            </a:lvl3pPr>
            <a:lvl4pPr indent="-304800" lvl="3" marL="1828800">
              <a:spcBef>
                <a:spcPts val="0"/>
              </a:spcBef>
              <a:spcAft>
                <a:spcPts val="0"/>
              </a:spcAft>
              <a:buSzPts val="1200"/>
              <a:buFont typeface="Roboto"/>
              <a:buChar char="●"/>
              <a:defRPr sz="1200">
                <a:latin typeface="Roboto"/>
                <a:ea typeface="Roboto"/>
                <a:cs typeface="Roboto"/>
                <a:sym typeface="Roboto"/>
              </a:defRPr>
            </a:lvl4pPr>
            <a:lvl5pPr indent="-304800" lvl="4" marL="2286000">
              <a:spcBef>
                <a:spcPts val="0"/>
              </a:spcBef>
              <a:spcAft>
                <a:spcPts val="0"/>
              </a:spcAft>
              <a:buSzPts val="1200"/>
              <a:buFont typeface="Roboto"/>
              <a:buChar char="○"/>
              <a:defRPr sz="1200">
                <a:latin typeface="Roboto"/>
                <a:ea typeface="Roboto"/>
                <a:cs typeface="Roboto"/>
                <a:sym typeface="Roboto"/>
              </a:defRPr>
            </a:lvl5pPr>
            <a:lvl6pPr indent="-304800" lvl="5" marL="2743200">
              <a:spcBef>
                <a:spcPts val="0"/>
              </a:spcBef>
              <a:spcAft>
                <a:spcPts val="0"/>
              </a:spcAft>
              <a:buSzPts val="1200"/>
              <a:buFont typeface="Roboto"/>
              <a:buChar char="■"/>
              <a:defRPr sz="1200">
                <a:latin typeface="Roboto"/>
                <a:ea typeface="Roboto"/>
                <a:cs typeface="Roboto"/>
                <a:sym typeface="Roboto"/>
              </a:defRPr>
            </a:lvl6pPr>
            <a:lvl7pPr indent="-304800" lvl="6" marL="3200400">
              <a:spcBef>
                <a:spcPts val="0"/>
              </a:spcBef>
              <a:spcAft>
                <a:spcPts val="0"/>
              </a:spcAft>
              <a:buSzPts val="1200"/>
              <a:buFont typeface="Roboto"/>
              <a:buChar char="●"/>
              <a:defRPr sz="1200">
                <a:latin typeface="Roboto"/>
                <a:ea typeface="Roboto"/>
                <a:cs typeface="Roboto"/>
                <a:sym typeface="Roboto"/>
              </a:defRPr>
            </a:lvl7pPr>
            <a:lvl8pPr indent="-304800" lvl="7" marL="3657600">
              <a:spcBef>
                <a:spcPts val="0"/>
              </a:spcBef>
              <a:spcAft>
                <a:spcPts val="0"/>
              </a:spcAft>
              <a:buSzPts val="1200"/>
              <a:buFont typeface="Roboto"/>
              <a:buChar char="○"/>
              <a:defRPr sz="1200">
                <a:latin typeface="Roboto"/>
                <a:ea typeface="Roboto"/>
                <a:cs typeface="Roboto"/>
                <a:sym typeface="Roboto"/>
              </a:defRPr>
            </a:lvl8pPr>
            <a:lvl9pPr indent="-304800" lvl="8" marL="4114800">
              <a:spcBef>
                <a:spcPts val="0"/>
              </a:spcBef>
              <a:spcAft>
                <a:spcPts val="0"/>
              </a:spcAft>
              <a:buSzPts val="1200"/>
              <a:buFont typeface="Roboto"/>
              <a:buChar char="■"/>
              <a:defRPr sz="1200">
                <a:latin typeface="Roboto"/>
                <a:ea typeface="Roboto"/>
                <a:cs typeface="Roboto"/>
                <a:sym typeface="Roboto"/>
              </a:defRPr>
            </a:lvl9pPr>
          </a:lstStyle>
          <a:p/>
        </p:txBody>
      </p:sp>
      <p:sp>
        <p:nvSpPr>
          <p:cNvPr id="58" name="Google Shape;58;p12"/>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Font typeface="Roboto"/>
              <a:buChar char="●"/>
              <a:defRPr sz="1400">
                <a:latin typeface="Roboto"/>
                <a:ea typeface="Roboto"/>
                <a:cs typeface="Roboto"/>
                <a:sym typeface="Roboto"/>
              </a:defRPr>
            </a:lvl1pPr>
            <a:lvl2pPr indent="-304800" lvl="1" marL="914400">
              <a:spcBef>
                <a:spcPts val="0"/>
              </a:spcBef>
              <a:spcAft>
                <a:spcPts val="0"/>
              </a:spcAft>
              <a:buSzPts val="1200"/>
              <a:buFont typeface="Roboto"/>
              <a:buChar char="○"/>
              <a:defRPr sz="1200">
                <a:latin typeface="Roboto"/>
                <a:ea typeface="Roboto"/>
                <a:cs typeface="Roboto"/>
                <a:sym typeface="Roboto"/>
              </a:defRPr>
            </a:lvl2pPr>
            <a:lvl3pPr indent="-304800" lvl="2" marL="1371600">
              <a:spcBef>
                <a:spcPts val="0"/>
              </a:spcBef>
              <a:spcAft>
                <a:spcPts val="0"/>
              </a:spcAft>
              <a:buSzPts val="1200"/>
              <a:buFont typeface="Roboto"/>
              <a:buChar char="■"/>
              <a:defRPr sz="1200">
                <a:latin typeface="Roboto"/>
                <a:ea typeface="Roboto"/>
                <a:cs typeface="Roboto"/>
                <a:sym typeface="Roboto"/>
              </a:defRPr>
            </a:lvl3pPr>
            <a:lvl4pPr indent="-304800" lvl="3" marL="1828800">
              <a:spcBef>
                <a:spcPts val="0"/>
              </a:spcBef>
              <a:spcAft>
                <a:spcPts val="0"/>
              </a:spcAft>
              <a:buSzPts val="1200"/>
              <a:buFont typeface="Roboto"/>
              <a:buChar char="●"/>
              <a:defRPr sz="1200">
                <a:latin typeface="Roboto"/>
                <a:ea typeface="Roboto"/>
                <a:cs typeface="Roboto"/>
                <a:sym typeface="Roboto"/>
              </a:defRPr>
            </a:lvl4pPr>
            <a:lvl5pPr indent="-304800" lvl="4" marL="2286000">
              <a:spcBef>
                <a:spcPts val="0"/>
              </a:spcBef>
              <a:spcAft>
                <a:spcPts val="0"/>
              </a:spcAft>
              <a:buSzPts val="1200"/>
              <a:buFont typeface="Roboto"/>
              <a:buChar char="○"/>
              <a:defRPr sz="1200">
                <a:latin typeface="Roboto"/>
                <a:ea typeface="Roboto"/>
                <a:cs typeface="Roboto"/>
                <a:sym typeface="Roboto"/>
              </a:defRPr>
            </a:lvl5pPr>
            <a:lvl6pPr indent="-304800" lvl="5" marL="2743200">
              <a:spcBef>
                <a:spcPts val="0"/>
              </a:spcBef>
              <a:spcAft>
                <a:spcPts val="0"/>
              </a:spcAft>
              <a:buSzPts val="1200"/>
              <a:buFont typeface="Roboto"/>
              <a:buChar char="■"/>
              <a:defRPr sz="1200">
                <a:latin typeface="Roboto"/>
                <a:ea typeface="Roboto"/>
                <a:cs typeface="Roboto"/>
                <a:sym typeface="Roboto"/>
              </a:defRPr>
            </a:lvl6pPr>
            <a:lvl7pPr indent="-304800" lvl="6" marL="3200400">
              <a:spcBef>
                <a:spcPts val="0"/>
              </a:spcBef>
              <a:spcAft>
                <a:spcPts val="0"/>
              </a:spcAft>
              <a:buSzPts val="1200"/>
              <a:buFont typeface="Roboto"/>
              <a:buChar char="●"/>
              <a:defRPr sz="1200">
                <a:latin typeface="Roboto"/>
                <a:ea typeface="Roboto"/>
                <a:cs typeface="Roboto"/>
                <a:sym typeface="Roboto"/>
              </a:defRPr>
            </a:lvl7pPr>
            <a:lvl8pPr indent="-304800" lvl="7" marL="3657600">
              <a:spcBef>
                <a:spcPts val="0"/>
              </a:spcBef>
              <a:spcAft>
                <a:spcPts val="0"/>
              </a:spcAft>
              <a:buSzPts val="1200"/>
              <a:buFont typeface="Roboto"/>
              <a:buChar char="○"/>
              <a:defRPr sz="1200">
                <a:latin typeface="Roboto"/>
                <a:ea typeface="Roboto"/>
                <a:cs typeface="Roboto"/>
                <a:sym typeface="Roboto"/>
              </a:defRPr>
            </a:lvl8pPr>
            <a:lvl9pPr indent="-304800" lvl="8" marL="4114800">
              <a:spcBef>
                <a:spcPts val="0"/>
              </a:spcBef>
              <a:spcAft>
                <a:spcPts val="0"/>
              </a:spcAft>
              <a:buSzPts val="1200"/>
              <a:buFont typeface="Roboto"/>
              <a:buChar char="■"/>
              <a:defRPr sz="1200">
                <a:latin typeface="Roboto"/>
                <a:ea typeface="Roboto"/>
                <a:cs typeface="Roboto"/>
                <a:sym typeface="Roboto"/>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9" name="Shape 59"/>
        <p:cNvGrpSpPr/>
        <p:nvPr/>
      </p:nvGrpSpPr>
      <p:grpSpPr>
        <a:xfrm>
          <a:off x="0" y="0"/>
          <a:ext cx="0" cy="0"/>
          <a:chOff x="0" y="0"/>
          <a:chExt cx="0" cy="0"/>
        </a:xfrm>
      </p:grpSpPr>
      <p:sp>
        <p:nvSpPr>
          <p:cNvPr id="60" name="Google Shape;60;p1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1" name="Shape 61"/>
        <p:cNvGrpSpPr/>
        <p:nvPr/>
      </p:nvGrpSpPr>
      <p:grpSpPr>
        <a:xfrm>
          <a:off x="0" y="0"/>
          <a:ext cx="0" cy="0"/>
          <a:chOff x="0" y="0"/>
          <a:chExt cx="0" cy="0"/>
        </a:xfrm>
      </p:grpSpPr>
      <p:sp>
        <p:nvSpPr>
          <p:cNvPr id="62" name="Google Shape;62;p14"/>
          <p:cNvSpPr txBox="1"/>
          <p:nvPr>
            <p:ph type="title"/>
          </p:nvPr>
        </p:nvSpPr>
        <p:spPr>
          <a:xfrm>
            <a:off x="311700" y="555600"/>
            <a:ext cx="5212200" cy="755700"/>
          </a:xfrm>
          <a:prstGeom prst="rect">
            <a:avLst/>
          </a:prstGeom>
        </p:spPr>
        <p:txBody>
          <a:bodyPr anchorCtr="0" anchor="t" bIns="91425" lIns="91425" spcFirstLastPara="1" rIns="91425" wrap="square" tIns="91425">
            <a:normAutofit/>
          </a:bodyPr>
          <a:lstStyle>
            <a:lvl1pPr lvl="0">
              <a:spcBef>
                <a:spcPts val="0"/>
              </a:spcBef>
              <a:spcAft>
                <a:spcPts val="0"/>
              </a:spcAft>
              <a:buSzPts val="2600"/>
              <a:buFont typeface="Roboto"/>
              <a:buNone/>
              <a:defRPr sz="2600">
                <a:latin typeface="Roboto"/>
                <a:ea typeface="Roboto"/>
                <a:cs typeface="Roboto"/>
                <a:sym typeface="Roboto"/>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3" name="Google Shape;63;p14"/>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Font typeface="Roboto"/>
              <a:buChar char="■"/>
              <a:defRPr sz="1200">
                <a:latin typeface="Roboto"/>
                <a:ea typeface="Roboto"/>
                <a:cs typeface="Roboto"/>
                <a:sym typeface="Roboto"/>
              </a:defRPr>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4" name="Shape 64"/>
        <p:cNvGrpSpPr/>
        <p:nvPr/>
      </p:nvGrpSpPr>
      <p:grpSpPr>
        <a:xfrm>
          <a:off x="0" y="0"/>
          <a:ext cx="0" cy="0"/>
          <a:chOff x="0" y="0"/>
          <a:chExt cx="0" cy="0"/>
        </a:xfrm>
      </p:grpSpPr>
      <p:sp>
        <p:nvSpPr>
          <p:cNvPr id="65" name="Google Shape;65;p15"/>
          <p:cNvSpPr txBox="1"/>
          <p:nvPr>
            <p:ph type="title"/>
          </p:nvPr>
        </p:nvSpPr>
        <p:spPr>
          <a:xfrm>
            <a:off x="174300" y="450150"/>
            <a:ext cx="8847000" cy="4090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6000"/>
              <a:buFont typeface="Roboto"/>
              <a:buNone/>
              <a:defRPr sz="6000">
                <a:solidFill>
                  <a:schemeClr val="dk2"/>
                </a:solidFill>
                <a:latin typeface="Roboto"/>
                <a:ea typeface="Roboto"/>
                <a:cs typeface="Roboto"/>
                <a:sym typeface="Roboto"/>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6" name="Shape 66"/>
        <p:cNvGrpSpPr/>
        <p:nvPr/>
      </p:nvGrpSpPr>
      <p:grpSpPr>
        <a:xfrm>
          <a:off x="0" y="0"/>
          <a:ext cx="0" cy="0"/>
          <a:chOff x="0" y="0"/>
          <a:chExt cx="0" cy="0"/>
        </a:xfrm>
      </p:grpSpPr>
      <p:sp>
        <p:nvSpPr>
          <p:cNvPr id="67" name="Google Shape;67;p16"/>
          <p:cNvSpPr/>
          <p:nvPr/>
        </p:nvSpPr>
        <p:spPr>
          <a:xfrm>
            <a:off x="4572000" y="-125"/>
            <a:ext cx="4572000" cy="5143500"/>
          </a:xfrm>
          <a:prstGeom prst="rect">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6"/>
          <p:cNvSpPr txBox="1"/>
          <p:nvPr>
            <p:ph type="title"/>
          </p:nvPr>
        </p:nvSpPr>
        <p:spPr>
          <a:xfrm>
            <a:off x="265500" y="482350"/>
            <a:ext cx="4045200" cy="9792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600"/>
              <a:buFont typeface="Roboto"/>
              <a:buNone/>
              <a:defRPr sz="2600">
                <a:solidFill>
                  <a:schemeClr val="dk2"/>
                </a:solidFill>
                <a:latin typeface="Roboto"/>
                <a:ea typeface="Roboto"/>
                <a:cs typeface="Roboto"/>
                <a:sym typeface="Roboto"/>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9" name="Google Shape;69;p16"/>
          <p:cNvSpPr txBox="1"/>
          <p:nvPr>
            <p:ph idx="1" type="subTitle"/>
          </p:nvPr>
        </p:nvSpPr>
        <p:spPr>
          <a:xfrm>
            <a:off x="265500" y="1461550"/>
            <a:ext cx="4045200" cy="1235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400"/>
              <a:buFont typeface="Roboto"/>
              <a:buNone/>
              <a:defRPr sz="1400">
                <a:latin typeface="Roboto"/>
                <a:ea typeface="Roboto"/>
                <a:cs typeface="Roboto"/>
                <a:sym typeface="Roboto"/>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0" name="Google Shape;70;p16"/>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71" name="Shape 71"/>
        <p:cNvGrpSpPr/>
        <p:nvPr/>
      </p:nvGrpSpPr>
      <p:grpSpPr>
        <a:xfrm>
          <a:off x="0" y="0"/>
          <a:ext cx="0" cy="0"/>
          <a:chOff x="0" y="0"/>
          <a:chExt cx="0" cy="0"/>
        </a:xfrm>
      </p:grpSpPr>
      <p:sp>
        <p:nvSpPr>
          <p:cNvPr id="72" name="Google Shape;72;p17"/>
          <p:cNvSpPr/>
          <p:nvPr/>
        </p:nvSpPr>
        <p:spPr>
          <a:xfrm>
            <a:off x="4572000" y="-125"/>
            <a:ext cx="4572000" cy="5143500"/>
          </a:xfrm>
          <a:prstGeom prst="rect">
            <a:avLst/>
          </a:pr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7"/>
          <p:cNvSpPr txBox="1"/>
          <p:nvPr>
            <p:ph type="title"/>
          </p:nvPr>
        </p:nvSpPr>
        <p:spPr>
          <a:xfrm>
            <a:off x="265500" y="482350"/>
            <a:ext cx="4045200" cy="9792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2"/>
              </a:buClr>
              <a:buSzPts val="2600"/>
              <a:buFont typeface="Roboto"/>
              <a:buNone/>
              <a:defRPr sz="2600">
                <a:solidFill>
                  <a:schemeClr val="dk2"/>
                </a:solidFill>
                <a:latin typeface="Roboto"/>
                <a:ea typeface="Roboto"/>
                <a:cs typeface="Roboto"/>
                <a:sym typeface="Roboto"/>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4" name="Google Shape;74;p17"/>
          <p:cNvSpPr txBox="1"/>
          <p:nvPr>
            <p:ph idx="1" type="subTitle"/>
          </p:nvPr>
        </p:nvSpPr>
        <p:spPr>
          <a:xfrm>
            <a:off x="265500" y="1461550"/>
            <a:ext cx="4045200" cy="1235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Font typeface="Roboto"/>
              <a:buNone/>
              <a:defRPr sz="1400">
                <a:latin typeface="Roboto"/>
                <a:ea typeface="Roboto"/>
                <a:cs typeface="Roboto"/>
                <a:sym typeface="Roboto"/>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5" name="Google Shape;75;p17"/>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1">
  <p:cSld name="SECTION_TITLE_AND_DESCRIPTION_1_1">
    <p:spTree>
      <p:nvGrpSpPr>
        <p:cNvPr id="76" name="Shape 76"/>
        <p:cNvGrpSpPr/>
        <p:nvPr/>
      </p:nvGrpSpPr>
      <p:grpSpPr>
        <a:xfrm>
          <a:off x="0" y="0"/>
          <a:ext cx="0" cy="0"/>
          <a:chOff x="0" y="0"/>
          <a:chExt cx="0" cy="0"/>
        </a:xfrm>
      </p:grpSpPr>
      <p:sp>
        <p:nvSpPr>
          <p:cNvPr id="77" name="Google Shape;77;p18"/>
          <p:cNvSpPr/>
          <p:nvPr/>
        </p:nvSpPr>
        <p:spPr>
          <a:xfrm>
            <a:off x="4572000" y="-125"/>
            <a:ext cx="4572000" cy="51435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8"/>
          <p:cNvSpPr txBox="1"/>
          <p:nvPr>
            <p:ph type="title"/>
          </p:nvPr>
        </p:nvSpPr>
        <p:spPr>
          <a:xfrm>
            <a:off x="265500" y="482350"/>
            <a:ext cx="4045200" cy="9792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2"/>
              </a:buClr>
              <a:buSzPts val="2600"/>
              <a:buFont typeface="Roboto"/>
              <a:buNone/>
              <a:defRPr sz="2600">
                <a:solidFill>
                  <a:schemeClr val="dk2"/>
                </a:solidFill>
                <a:latin typeface="Roboto"/>
                <a:ea typeface="Roboto"/>
                <a:cs typeface="Roboto"/>
                <a:sym typeface="Roboto"/>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9" name="Google Shape;79;p18"/>
          <p:cNvSpPr txBox="1"/>
          <p:nvPr>
            <p:ph idx="1" type="subTitle"/>
          </p:nvPr>
        </p:nvSpPr>
        <p:spPr>
          <a:xfrm>
            <a:off x="265500" y="1461550"/>
            <a:ext cx="4045200" cy="1235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Font typeface="Roboto"/>
              <a:buNone/>
              <a:defRPr sz="1400">
                <a:latin typeface="Roboto"/>
                <a:ea typeface="Roboto"/>
                <a:cs typeface="Roboto"/>
                <a:sym typeface="Roboto"/>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0" name="Google Shape;80;p18"/>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1 1">
  <p:cSld name="SECTION_TITLE_AND_DESCRIPTION_1_1_1">
    <p:spTree>
      <p:nvGrpSpPr>
        <p:cNvPr id="81" name="Shape 81"/>
        <p:cNvGrpSpPr/>
        <p:nvPr/>
      </p:nvGrpSpPr>
      <p:grpSpPr>
        <a:xfrm>
          <a:off x="0" y="0"/>
          <a:ext cx="0" cy="0"/>
          <a:chOff x="0" y="0"/>
          <a:chExt cx="0" cy="0"/>
        </a:xfrm>
      </p:grpSpPr>
      <p:sp>
        <p:nvSpPr>
          <p:cNvPr id="82" name="Google Shape;82;p19"/>
          <p:cNvSpPr/>
          <p:nvPr/>
        </p:nvSpPr>
        <p:spPr>
          <a:xfrm>
            <a:off x="4572000" y="-125"/>
            <a:ext cx="4572000" cy="51435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9"/>
          <p:cNvSpPr txBox="1"/>
          <p:nvPr>
            <p:ph type="title"/>
          </p:nvPr>
        </p:nvSpPr>
        <p:spPr>
          <a:xfrm>
            <a:off x="265500" y="482350"/>
            <a:ext cx="4045200" cy="9792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2"/>
              </a:buClr>
              <a:buSzPts val="2600"/>
              <a:buFont typeface="Roboto"/>
              <a:buNone/>
              <a:defRPr sz="2600">
                <a:solidFill>
                  <a:schemeClr val="dk2"/>
                </a:solidFill>
                <a:latin typeface="Roboto"/>
                <a:ea typeface="Roboto"/>
                <a:cs typeface="Roboto"/>
                <a:sym typeface="Roboto"/>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4" name="Google Shape;84;p19"/>
          <p:cNvSpPr txBox="1"/>
          <p:nvPr>
            <p:ph idx="1" type="subTitle"/>
          </p:nvPr>
        </p:nvSpPr>
        <p:spPr>
          <a:xfrm>
            <a:off x="265500" y="1461550"/>
            <a:ext cx="4045200" cy="1235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Font typeface="Roboto"/>
              <a:buNone/>
              <a:defRPr sz="1400">
                <a:latin typeface="Roboto"/>
                <a:ea typeface="Roboto"/>
                <a:cs typeface="Roboto"/>
                <a:sym typeface="Roboto"/>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5" name="Google Shape;85;p1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86" name="Shape 86"/>
        <p:cNvGrpSpPr/>
        <p:nvPr/>
      </p:nvGrpSpPr>
      <p:grpSpPr>
        <a:xfrm>
          <a:off x="0" y="0"/>
          <a:ext cx="0" cy="0"/>
          <a:chOff x="0" y="0"/>
          <a:chExt cx="0" cy="0"/>
        </a:xfrm>
      </p:grpSpPr>
      <p:sp>
        <p:nvSpPr>
          <p:cNvPr id="87" name="Google Shape;87;p2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88" name="Google Shape;88;p2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4285F4"/>
        </a:solidFill>
      </p:bgPr>
    </p:bg>
    <p:spTree>
      <p:nvGrpSpPr>
        <p:cNvPr id="12" name="Shape 12"/>
        <p:cNvGrpSpPr/>
        <p:nvPr/>
      </p:nvGrpSpPr>
      <p:grpSpPr>
        <a:xfrm>
          <a:off x="0" y="0"/>
          <a:ext cx="0" cy="0"/>
          <a:chOff x="0" y="0"/>
          <a:chExt cx="0" cy="0"/>
        </a:xfrm>
      </p:grpSpPr>
      <p:sp>
        <p:nvSpPr>
          <p:cNvPr id="13" name="Google Shape;13;p3"/>
          <p:cNvSpPr/>
          <p:nvPr/>
        </p:nvSpPr>
        <p:spPr>
          <a:xfrm>
            <a:off x="75" y="4636400"/>
            <a:ext cx="9144000" cy="507000"/>
          </a:xfrm>
          <a:prstGeom prst="rect">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title"/>
          </p:nvPr>
        </p:nvSpPr>
        <p:spPr>
          <a:xfrm>
            <a:off x="176225" y="703050"/>
            <a:ext cx="4022100" cy="36498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1">
  <p:cSld name="TITLE_2_5">
    <p:spTree>
      <p:nvGrpSpPr>
        <p:cNvPr id="89" name="Shape 89"/>
        <p:cNvGrpSpPr/>
        <p:nvPr/>
      </p:nvGrpSpPr>
      <p:grpSpPr>
        <a:xfrm>
          <a:off x="0" y="0"/>
          <a:ext cx="0" cy="0"/>
          <a:chOff x="0" y="0"/>
          <a:chExt cx="0" cy="0"/>
        </a:xfrm>
      </p:grpSpPr>
      <p:sp>
        <p:nvSpPr>
          <p:cNvPr id="90" name="Google Shape;90;p2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1" name="Google Shape;91;p2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1 2">
  <p:cSld name="TITLE_2_5_2">
    <p:spTree>
      <p:nvGrpSpPr>
        <p:cNvPr id="92" name="Shape 92"/>
        <p:cNvGrpSpPr/>
        <p:nvPr/>
      </p:nvGrpSpPr>
      <p:grpSpPr>
        <a:xfrm>
          <a:off x="0" y="0"/>
          <a:ext cx="0" cy="0"/>
          <a:chOff x="0" y="0"/>
          <a:chExt cx="0" cy="0"/>
        </a:xfrm>
      </p:grpSpPr>
      <p:sp>
        <p:nvSpPr>
          <p:cNvPr id="93" name="Google Shape;93;p22"/>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2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1 1">
  <p:cSld name="TITLE_2_5_1">
    <p:spTree>
      <p:nvGrpSpPr>
        <p:cNvPr id="95" name="Shape 95"/>
        <p:cNvGrpSpPr/>
        <p:nvPr/>
      </p:nvGrpSpPr>
      <p:grpSpPr>
        <a:xfrm>
          <a:off x="0" y="0"/>
          <a:ext cx="0" cy="0"/>
          <a:chOff x="0" y="0"/>
          <a:chExt cx="0" cy="0"/>
        </a:xfrm>
      </p:grpSpPr>
      <p:sp>
        <p:nvSpPr>
          <p:cNvPr id="96" name="Google Shape;96;p23"/>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7" name="Google Shape;97;p2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1 1 1">
  <p:cSld name="TITLE_2_5_1_1">
    <p:spTree>
      <p:nvGrpSpPr>
        <p:cNvPr id="98" name="Shape 98"/>
        <p:cNvGrpSpPr/>
        <p:nvPr/>
      </p:nvGrpSpPr>
      <p:grpSpPr>
        <a:xfrm>
          <a:off x="0" y="0"/>
          <a:ext cx="0" cy="0"/>
          <a:chOff x="0" y="0"/>
          <a:chExt cx="0" cy="0"/>
        </a:xfrm>
      </p:grpSpPr>
      <p:sp>
        <p:nvSpPr>
          <p:cNvPr id="99" name="Google Shape;99;p2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grpSp>
        <p:nvGrpSpPr>
          <p:cNvPr id="100" name="Google Shape;100;p24"/>
          <p:cNvGrpSpPr/>
          <p:nvPr/>
        </p:nvGrpSpPr>
        <p:grpSpPr>
          <a:xfrm>
            <a:off x="502581" y="656231"/>
            <a:ext cx="970595" cy="701043"/>
            <a:chOff x="502581" y="656231"/>
            <a:chExt cx="970595" cy="701043"/>
          </a:xfrm>
        </p:grpSpPr>
        <p:sp>
          <p:nvSpPr>
            <p:cNvPr id="101" name="Google Shape;101;p24"/>
            <p:cNvSpPr/>
            <p:nvPr/>
          </p:nvSpPr>
          <p:spPr>
            <a:xfrm>
              <a:off x="1271700" y="964003"/>
              <a:ext cx="4" cy="4"/>
            </a:xfrm>
            <a:custGeom>
              <a:rect b="b" l="l" r="r" t="t"/>
              <a:pathLst>
                <a:path extrusionOk="0" h="1" w="1">
                  <a:moveTo>
                    <a:pt x="0"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4"/>
            <p:cNvSpPr/>
            <p:nvPr/>
          </p:nvSpPr>
          <p:spPr>
            <a:xfrm>
              <a:off x="554849" y="1125683"/>
              <a:ext cx="325467" cy="231590"/>
            </a:xfrm>
            <a:custGeom>
              <a:rect b="b" l="l" r="r" t="t"/>
              <a:pathLst>
                <a:path extrusionOk="0" h="62047" w="87198">
                  <a:moveTo>
                    <a:pt x="29676" y="0"/>
                  </a:moveTo>
                  <a:lnTo>
                    <a:pt x="1" y="44207"/>
                  </a:lnTo>
                  <a:cubicBezTo>
                    <a:pt x="697" y="44991"/>
                    <a:pt x="1393" y="45687"/>
                    <a:pt x="2089" y="46470"/>
                  </a:cubicBezTo>
                  <a:cubicBezTo>
                    <a:pt x="12880" y="56913"/>
                    <a:pt x="26021" y="62047"/>
                    <a:pt x="41685" y="62047"/>
                  </a:cubicBezTo>
                  <a:cubicBezTo>
                    <a:pt x="56740" y="62047"/>
                    <a:pt x="69706" y="56913"/>
                    <a:pt x="80410" y="46470"/>
                  </a:cubicBezTo>
                  <a:cubicBezTo>
                    <a:pt x="83020" y="44033"/>
                    <a:pt x="85196" y="41336"/>
                    <a:pt x="87197" y="38551"/>
                  </a:cubicBezTo>
                  <a:lnTo>
                    <a:pt x="29676" y="0"/>
                  </a:lnTo>
                  <a:close/>
                </a:path>
              </a:pathLst>
            </a:cu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4"/>
            <p:cNvSpPr/>
            <p:nvPr/>
          </p:nvSpPr>
          <p:spPr>
            <a:xfrm>
              <a:off x="665559" y="976665"/>
              <a:ext cx="249458" cy="292983"/>
            </a:xfrm>
            <a:custGeom>
              <a:rect b="b" l="l" r="r" t="t"/>
              <a:pathLst>
                <a:path extrusionOk="0" h="78495" w="66834">
                  <a:moveTo>
                    <a:pt x="26803" y="1"/>
                  </a:moveTo>
                  <a:lnTo>
                    <a:pt x="1" y="39944"/>
                  </a:lnTo>
                  <a:lnTo>
                    <a:pt x="57522" y="78495"/>
                  </a:lnTo>
                  <a:cubicBezTo>
                    <a:pt x="63701" y="69793"/>
                    <a:pt x="66834" y="59611"/>
                    <a:pt x="66834" y="48037"/>
                  </a:cubicBezTo>
                  <a:cubicBezTo>
                    <a:pt x="66834" y="35158"/>
                    <a:pt x="62744" y="24280"/>
                    <a:pt x="54651" y="15578"/>
                  </a:cubicBezTo>
                  <a:cubicBezTo>
                    <a:pt x="46558" y="6875"/>
                    <a:pt x="37246" y="1654"/>
                    <a:pt x="26803"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4"/>
            <p:cNvSpPr/>
            <p:nvPr/>
          </p:nvSpPr>
          <p:spPr>
            <a:xfrm>
              <a:off x="765555" y="976665"/>
              <a:ext cx="4" cy="4"/>
            </a:xfrm>
            <a:custGeom>
              <a:rect b="b" l="l" r="r" t="t"/>
              <a:pathLst>
                <a:path extrusionOk="0" h="1" w="1">
                  <a:moveTo>
                    <a:pt x="0" y="1"/>
                  </a:moveTo>
                  <a:close/>
                </a:path>
              </a:pathLst>
            </a:custGeom>
            <a:solidFill>
              <a:srgbClr val="406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4"/>
            <p:cNvSpPr/>
            <p:nvPr/>
          </p:nvSpPr>
          <p:spPr>
            <a:xfrm>
              <a:off x="502581" y="1037050"/>
              <a:ext cx="163058" cy="253683"/>
            </a:xfrm>
            <a:custGeom>
              <a:rect b="b" l="l" r="r" t="t"/>
              <a:pathLst>
                <a:path extrusionOk="0" h="67966" w="43686">
                  <a:moveTo>
                    <a:pt x="8267" y="1"/>
                  </a:moveTo>
                  <a:cubicBezTo>
                    <a:pt x="7310" y="1915"/>
                    <a:pt x="6440" y="3656"/>
                    <a:pt x="5657" y="5396"/>
                  </a:cubicBezTo>
                  <a:cubicBezTo>
                    <a:pt x="1915" y="13924"/>
                    <a:pt x="0" y="22627"/>
                    <a:pt x="0" y="31677"/>
                  </a:cubicBezTo>
                  <a:cubicBezTo>
                    <a:pt x="0" y="45862"/>
                    <a:pt x="4700" y="57958"/>
                    <a:pt x="14011" y="67965"/>
                  </a:cubicBezTo>
                  <a:lnTo>
                    <a:pt x="43686" y="23758"/>
                  </a:lnTo>
                  <a:lnTo>
                    <a:pt x="8267"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4"/>
            <p:cNvSpPr/>
            <p:nvPr/>
          </p:nvSpPr>
          <p:spPr>
            <a:xfrm>
              <a:off x="765555" y="976665"/>
              <a:ext cx="4" cy="4"/>
            </a:xfrm>
            <a:custGeom>
              <a:rect b="b" l="l" r="r" t="t"/>
              <a:pathLst>
                <a:path extrusionOk="0" h="1" w="1">
                  <a:moveTo>
                    <a:pt x="0" y="1"/>
                  </a:moveTo>
                  <a:close/>
                </a:path>
              </a:pathLst>
            </a:custGeom>
            <a:solidFill>
              <a:srgbClr val="406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4"/>
            <p:cNvSpPr/>
            <p:nvPr/>
          </p:nvSpPr>
          <p:spPr>
            <a:xfrm>
              <a:off x="533423" y="656231"/>
              <a:ext cx="391076" cy="469679"/>
            </a:xfrm>
            <a:custGeom>
              <a:rect b="b" l="l" r="r" t="t"/>
              <a:pathLst>
                <a:path extrusionOk="0" h="125835" w="104776">
                  <a:moveTo>
                    <a:pt x="70053" y="1"/>
                  </a:moveTo>
                  <a:lnTo>
                    <a:pt x="15229" y="77015"/>
                  </a:lnTo>
                  <a:cubicBezTo>
                    <a:pt x="8790" y="86501"/>
                    <a:pt x="3742" y="94768"/>
                    <a:pt x="0" y="102078"/>
                  </a:cubicBezTo>
                  <a:lnTo>
                    <a:pt x="35419" y="125835"/>
                  </a:lnTo>
                  <a:lnTo>
                    <a:pt x="62221" y="85892"/>
                  </a:lnTo>
                  <a:lnTo>
                    <a:pt x="63266" y="84412"/>
                  </a:lnTo>
                  <a:lnTo>
                    <a:pt x="104775" y="22539"/>
                  </a:lnTo>
                  <a:lnTo>
                    <a:pt x="70053"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4"/>
            <p:cNvSpPr/>
            <p:nvPr/>
          </p:nvSpPr>
          <p:spPr>
            <a:xfrm>
              <a:off x="1103525" y="1125683"/>
              <a:ext cx="325467" cy="231590"/>
            </a:xfrm>
            <a:custGeom>
              <a:rect b="b" l="l" r="r" t="t"/>
              <a:pathLst>
                <a:path extrusionOk="0" h="62047" w="87198">
                  <a:moveTo>
                    <a:pt x="29675" y="0"/>
                  </a:moveTo>
                  <a:lnTo>
                    <a:pt x="1" y="44207"/>
                  </a:lnTo>
                  <a:cubicBezTo>
                    <a:pt x="697" y="44991"/>
                    <a:pt x="1393" y="45687"/>
                    <a:pt x="2089" y="46470"/>
                  </a:cubicBezTo>
                  <a:cubicBezTo>
                    <a:pt x="12880" y="56913"/>
                    <a:pt x="26021" y="62047"/>
                    <a:pt x="41685" y="62047"/>
                  </a:cubicBezTo>
                  <a:cubicBezTo>
                    <a:pt x="56739" y="62047"/>
                    <a:pt x="69706" y="56913"/>
                    <a:pt x="80410" y="46470"/>
                  </a:cubicBezTo>
                  <a:cubicBezTo>
                    <a:pt x="83020" y="44033"/>
                    <a:pt x="85283" y="41336"/>
                    <a:pt x="87197" y="38551"/>
                  </a:cubicBezTo>
                  <a:lnTo>
                    <a:pt x="29675" y="0"/>
                  </a:lnTo>
                  <a:close/>
                </a:path>
              </a:pathLst>
            </a:cu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4"/>
            <p:cNvSpPr/>
            <p:nvPr/>
          </p:nvSpPr>
          <p:spPr>
            <a:xfrm>
              <a:off x="1214235" y="976665"/>
              <a:ext cx="249458" cy="292983"/>
            </a:xfrm>
            <a:custGeom>
              <a:rect b="b" l="l" r="r" t="t"/>
              <a:pathLst>
                <a:path extrusionOk="0" h="78495" w="66834">
                  <a:moveTo>
                    <a:pt x="26803" y="1"/>
                  </a:moveTo>
                  <a:lnTo>
                    <a:pt x="0" y="39944"/>
                  </a:lnTo>
                  <a:lnTo>
                    <a:pt x="57522" y="78495"/>
                  </a:lnTo>
                  <a:cubicBezTo>
                    <a:pt x="63701" y="69793"/>
                    <a:pt x="66834" y="59611"/>
                    <a:pt x="66834" y="48037"/>
                  </a:cubicBezTo>
                  <a:cubicBezTo>
                    <a:pt x="66834" y="35158"/>
                    <a:pt x="62744" y="24280"/>
                    <a:pt x="54651" y="15578"/>
                  </a:cubicBezTo>
                  <a:cubicBezTo>
                    <a:pt x="46557" y="6875"/>
                    <a:pt x="37246" y="1654"/>
                    <a:pt x="26803"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4"/>
            <p:cNvSpPr/>
            <p:nvPr/>
          </p:nvSpPr>
          <p:spPr>
            <a:xfrm>
              <a:off x="1051257" y="1037050"/>
              <a:ext cx="163058" cy="253683"/>
            </a:xfrm>
            <a:custGeom>
              <a:rect b="b" l="l" r="r" t="t"/>
              <a:pathLst>
                <a:path extrusionOk="0" h="67966" w="43686">
                  <a:moveTo>
                    <a:pt x="8267" y="1"/>
                  </a:moveTo>
                  <a:cubicBezTo>
                    <a:pt x="7397" y="1915"/>
                    <a:pt x="6440" y="3656"/>
                    <a:pt x="5657" y="5396"/>
                  </a:cubicBezTo>
                  <a:cubicBezTo>
                    <a:pt x="1915" y="13924"/>
                    <a:pt x="0" y="22627"/>
                    <a:pt x="0" y="31677"/>
                  </a:cubicBezTo>
                  <a:cubicBezTo>
                    <a:pt x="0" y="45862"/>
                    <a:pt x="4699" y="57958"/>
                    <a:pt x="14011" y="67965"/>
                  </a:cubicBezTo>
                  <a:lnTo>
                    <a:pt x="43685" y="23758"/>
                  </a:lnTo>
                  <a:lnTo>
                    <a:pt x="8267"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4"/>
            <p:cNvSpPr/>
            <p:nvPr/>
          </p:nvSpPr>
          <p:spPr>
            <a:xfrm>
              <a:off x="1082099" y="656231"/>
              <a:ext cx="391076" cy="469679"/>
            </a:xfrm>
            <a:custGeom>
              <a:rect b="b" l="l" r="r" t="t"/>
              <a:pathLst>
                <a:path extrusionOk="0" h="125835" w="104776">
                  <a:moveTo>
                    <a:pt x="70053" y="1"/>
                  </a:moveTo>
                  <a:lnTo>
                    <a:pt x="15229" y="77015"/>
                  </a:lnTo>
                  <a:cubicBezTo>
                    <a:pt x="8790" y="86501"/>
                    <a:pt x="3742" y="94768"/>
                    <a:pt x="0" y="102078"/>
                  </a:cubicBezTo>
                  <a:lnTo>
                    <a:pt x="35418" y="125835"/>
                  </a:lnTo>
                  <a:lnTo>
                    <a:pt x="62221" y="85892"/>
                  </a:lnTo>
                  <a:lnTo>
                    <a:pt x="63266" y="84412"/>
                  </a:lnTo>
                  <a:lnTo>
                    <a:pt x="104775" y="22539"/>
                  </a:lnTo>
                  <a:lnTo>
                    <a:pt x="70053"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4"/>
            <p:cNvSpPr/>
            <p:nvPr/>
          </p:nvSpPr>
          <p:spPr>
            <a:xfrm>
              <a:off x="765555" y="976665"/>
              <a:ext cx="4" cy="4"/>
            </a:xfrm>
            <a:custGeom>
              <a:rect b="b" l="l" r="r" t="t"/>
              <a:pathLst>
                <a:path extrusionOk="0" h="1" w="1">
                  <a:moveTo>
                    <a:pt x="0" y="1"/>
                  </a:moveTo>
                  <a:close/>
                </a:path>
              </a:pathLst>
            </a:custGeom>
            <a:solidFill>
              <a:srgbClr val="406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24"/>
          <p:cNvSpPr/>
          <p:nvPr/>
        </p:nvSpPr>
        <p:spPr>
          <a:xfrm>
            <a:off x="727525" y="976970"/>
            <a:ext cx="7703100" cy="2595900"/>
          </a:xfrm>
          <a:prstGeom prst="round2SameRect">
            <a:avLst>
              <a:gd fmla="val 5775" name="adj1"/>
              <a:gd fmla="val 0" name="adj2"/>
            </a:avLst>
          </a:prstGeom>
          <a:solidFill>
            <a:srgbClr val="F8F9FA">
              <a:alpha val="86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4"/>
          <p:cNvSpPr txBox="1"/>
          <p:nvPr/>
        </p:nvSpPr>
        <p:spPr>
          <a:xfrm>
            <a:off x="992125" y="1310843"/>
            <a:ext cx="7092900" cy="21309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2700">
                <a:solidFill>
                  <a:srgbClr val="5F6368"/>
                </a:solidFill>
                <a:latin typeface="Google Sans Medium"/>
                <a:ea typeface="Google Sans Medium"/>
                <a:cs typeface="Google Sans Medium"/>
                <a:sym typeface="Google Sans Medium"/>
              </a:rPr>
              <a:t>Quote Slide - insert quotes here</a:t>
            </a:r>
            <a:endParaRPr sz="2500">
              <a:solidFill>
                <a:srgbClr val="5F6368"/>
              </a:solidFill>
              <a:latin typeface="Google Sans Medium"/>
              <a:ea typeface="Google Sans Medium"/>
              <a:cs typeface="Google Sans Medium"/>
              <a:sym typeface="Google Sans Medium"/>
            </a:endParaRPr>
          </a:p>
        </p:txBody>
      </p:sp>
      <p:sp>
        <p:nvSpPr>
          <p:cNvPr id="115" name="Google Shape;115;p24"/>
          <p:cNvSpPr txBox="1"/>
          <p:nvPr/>
        </p:nvSpPr>
        <p:spPr>
          <a:xfrm>
            <a:off x="1000150" y="3613674"/>
            <a:ext cx="2728800" cy="4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5F6368"/>
                </a:solidFill>
                <a:latin typeface="Roboto Medium"/>
                <a:ea typeface="Roboto Medium"/>
                <a:cs typeface="Roboto Medium"/>
                <a:sym typeface="Roboto Medium"/>
              </a:rPr>
              <a:t>Name of person being quoted</a:t>
            </a:r>
            <a:br>
              <a:rPr lang="en" sz="1000">
                <a:solidFill>
                  <a:srgbClr val="5F6368"/>
                </a:solidFill>
                <a:latin typeface="Roboto Medium"/>
                <a:ea typeface="Roboto Medium"/>
                <a:cs typeface="Roboto Medium"/>
                <a:sym typeface="Roboto Medium"/>
              </a:rPr>
            </a:br>
            <a:r>
              <a:rPr lang="en" sz="1000">
                <a:solidFill>
                  <a:srgbClr val="5F6368"/>
                </a:solidFill>
                <a:latin typeface="Roboto"/>
                <a:ea typeface="Roboto"/>
                <a:cs typeface="Roboto"/>
                <a:sym typeface="Roboto"/>
              </a:rPr>
              <a:t>publication , year</a:t>
            </a:r>
            <a:endParaRPr sz="1000">
              <a:solidFill>
                <a:srgbClr val="5F6368"/>
              </a:solidFill>
              <a:latin typeface="Roboto"/>
              <a:ea typeface="Roboto"/>
              <a:cs typeface="Roboto"/>
              <a:sym typeface="Roboto"/>
            </a:endParaRPr>
          </a:p>
        </p:txBody>
      </p:sp>
      <p:grpSp>
        <p:nvGrpSpPr>
          <p:cNvPr id="116" name="Google Shape;116;p24"/>
          <p:cNvGrpSpPr/>
          <p:nvPr/>
        </p:nvGrpSpPr>
        <p:grpSpPr>
          <a:xfrm>
            <a:off x="7687235" y="3193483"/>
            <a:ext cx="970595" cy="701043"/>
            <a:chOff x="2232510" y="3193483"/>
            <a:chExt cx="970595" cy="701043"/>
          </a:xfrm>
        </p:grpSpPr>
        <p:sp>
          <p:nvSpPr>
            <p:cNvPr id="117" name="Google Shape;117;p24"/>
            <p:cNvSpPr/>
            <p:nvPr/>
          </p:nvSpPr>
          <p:spPr>
            <a:xfrm rot="10800000">
              <a:off x="2433982" y="3586750"/>
              <a:ext cx="4" cy="4"/>
            </a:xfrm>
            <a:custGeom>
              <a:rect b="b" l="l" r="r" t="t"/>
              <a:pathLst>
                <a:path extrusionOk="0" h="1" w="1">
                  <a:moveTo>
                    <a:pt x="0"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4"/>
            <p:cNvSpPr/>
            <p:nvPr/>
          </p:nvSpPr>
          <p:spPr>
            <a:xfrm rot="10800000">
              <a:off x="2825370" y="3193483"/>
              <a:ext cx="325467" cy="231590"/>
            </a:xfrm>
            <a:custGeom>
              <a:rect b="b" l="l" r="r" t="t"/>
              <a:pathLst>
                <a:path extrusionOk="0" h="62047" w="87198">
                  <a:moveTo>
                    <a:pt x="29676" y="0"/>
                  </a:moveTo>
                  <a:lnTo>
                    <a:pt x="1" y="44207"/>
                  </a:lnTo>
                  <a:cubicBezTo>
                    <a:pt x="697" y="44991"/>
                    <a:pt x="1393" y="45687"/>
                    <a:pt x="2089" y="46470"/>
                  </a:cubicBezTo>
                  <a:cubicBezTo>
                    <a:pt x="12880" y="56913"/>
                    <a:pt x="26021" y="62047"/>
                    <a:pt x="41685" y="62047"/>
                  </a:cubicBezTo>
                  <a:cubicBezTo>
                    <a:pt x="56740" y="62047"/>
                    <a:pt x="69706" y="56913"/>
                    <a:pt x="80410" y="46470"/>
                  </a:cubicBezTo>
                  <a:cubicBezTo>
                    <a:pt x="83020" y="44033"/>
                    <a:pt x="85196" y="41336"/>
                    <a:pt x="87197" y="38551"/>
                  </a:cubicBezTo>
                  <a:lnTo>
                    <a:pt x="29676" y="0"/>
                  </a:lnTo>
                  <a:close/>
                </a:path>
              </a:pathLst>
            </a:cu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4"/>
            <p:cNvSpPr/>
            <p:nvPr/>
          </p:nvSpPr>
          <p:spPr>
            <a:xfrm rot="10800000">
              <a:off x="2790668" y="3281109"/>
              <a:ext cx="249458" cy="292983"/>
            </a:xfrm>
            <a:custGeom>
              <a:rect b="b" l="l" r="r" t="t"/>
              <a:pathLst>
                <a:path extrusionOk="0" h="78495" w="66834">
                  <a:moveTo>
                    <a:pt x="26803" y="1"/>
                  </a:moveTo>
                  <a:lnTo>
                    <a:pt x="1" y="39944"/>
                  </a:lnTo>
                  <a:lnTo>
                    <a:pt x="57522" y="78495"/>
                  </a:lnTo>
                  <a:cubicBezTo>
                    <a:pt x="63701" y="69793"/>
                    <a:pt x="66834" y="59611"/>
                    <a:pt x="66834" y="48037"/>
                  </a:cubicBezTo>
                  <a:cubicBezTo>
                    <a:pt x="66834" y="35158"/>
                    <a:pt x="62744" y="24280"/>
                    <a:pt x="54651" y="15578"/>
                  </a:cubicBezTo>
                  <a:cubicBezTo>
                    <a:pt x="46558" y="6875"/>
                    <a:pt x="37246" y="1654"/>
                    <a:pt x="26803"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4"/>
            <p:cNvSpPr/>
            <p:nvPr/>
          </p:nvSpPr>
          <p:spPr>
            <a:xfrm rot="10800000">
              <a:off x="2940127" y="3574088"/>
              <a:ext cx="4" cy="4"/>
            </a:xfrm>
            <a:custGeom>
              <a:rect b="b" l="l" r="r" t="t"/>
              <a:pathLst>
                <a:path extrusionOk="0" h="1" w="1">
                  <a:moveTo>
                    <a:pt x="0" y="1"/>
                  </a:moveTo>
                  <a:close/>
                </a:path>
              </a:pathLst>
            </a:custGeom>
            <a:solidFill>
              <a:srgbClr val="406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4"/>
            <p:cNvSpPr/>
            <p:nvPr/>
          </p:nvSpPr>
          <p:spPr>
            <a:xfrm rot="10800000">
              <a:off x="3040047" y="3260024"/>
              <a:ext cx="163058" cy="253683"/>
            </a:xfrm>
            <a:custGeom>
              <a:rect b="b" l="l" r="r" t="t"/>
              <a:pathLst>
                <a:path extrusionOk="0" h="67966" w="43686">
                  <a:moveTo>
                    <a:pt x="8267" y="1"/>
                  </a:moveTo>
                  <a:cubicBezTo>
                    <a:pt x="7310" y="1915"/>
                    <a:pt x="6440" y="3656"/>
                    <a:pt x="5657" y="5396"/>
                  </a:cubicBezTo>
                  <a:cubicBezTo>
                    <a:pt x="1915" y="13924"/>
                    <a:pt x="0" y="22627"/>
                    <a:pt x="0" y="31677"/>
                  </a:cubicBezTo>
                  <a:cubicBezTo>
                    <a:pt x="0" y="45862"/>
                    <a:pt x="4700" y="57958"/>
                    <a:pt x="14011" y="67965"/>
                  </a:cubicBezTo>
                  <a:lnTo>
                    <a:pt x="43686" y="23758"/>
                  </a:lnTo>
                  <a:lnTo>
                    <a:pt x="8267"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4"/>
            <p:cNvSpPr/>
            <p:nvPr/>
          </p:nvSpPr>
          <p:spPr>
            <a:xfrm rot="10800000">
              <a:off x="2940127" y="3574088"/>
              <a:ext cx="4" cy="4"/>
            </a:xfrm>
            <a:custGeom>
              <a:rect b="b" l="l" r="r" t="t"/>
              <a:pathLst>
                <a:path extrusionOk="0" h="1" w="1">
                  <a:moveTo>
                    <a:pt x="0" y="1"/>
                  </a:moveTo>
                  <a:close/>
                </a:path>
              </a:pathLst>
            </a:custGeom>
            <a:solidFill>
              <a:srgbClr val="406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4"/>
            <p:cNvSpPr/>
            <p:nvPr/>
          </p:nvSpPr>
          <p:spPr>
            <a:xfrm rot="10800000">
              <a:off x="2781186" y="3424846"/>
              <a:ext cx="391076" cy="469679"/>
            </a:xfrm>
            <a:custGeom>
              <a:rect b="b" l="l" r="r" t="t"/>
              <a:pathLst>
                <a:path extrusionOk="0" h="125835" w="104776">
                  <a:moveTo>
                    <a:pt x="70053" y="1"/>
                  </a:moveTo>
                  <a:lnTo>
                    <a:pt x="15229" y="77015"/>
                  </a:lnTo>
                  <a:cubicBezTo>
                    <a:pt x="8790" y="86501"/>
                    <a:pt x="3742" y="94768"/>
                    <a:pt x="0" y="102078"/>
                  </a:cubicBezTo>
                  <a:lnTo>
                    <a:pt x="35419" y="125835"/>
                  </a:lnTo>
                  <a:lnTo>
                    <a:pt x="62221" y="85892"/>
                  </a:lnTo>
                  <a:lnTo>
                    <a:pt x="63266" y="84412"/>
                  </a:lnTo>
                  <a:lnTo>
                    <a:pt x="104775" y="22539"/>
                  </a:lnTo>
                  <a:lnTo>
                    <a:pt x="70053"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4"/>
            <p:cNvSpPr/>
            <p:nvPr/>
          </p:nvSpPr>
          <p:spPr>
            <a:xfrm rot="10800000">
              <a:off x="2276694" y="3193483"/>
              <a:ext cx="325467" cy="231590"/>
            </a:xfrm>
            <a:custGeom>
              <a:rect b="b" l="l" r="r" t="t"/>
              <a:pathLst>
                <a:path extrusionOk="0" h="62047" w="87198">
                  <a:moveTo>
                    <a:pt x="29675" y="0"/>
                  </a:moveTo>
                  <a:lnTo>
                    <a:pt x="1" y="44207"/>
                  </a:lnTo>
                  <a:cubicBezTo>
                    <a:pt x="697" y="44991"/>
                    <a:pt x="1393" y="45687"/>
                    <a:pt x="2089" y="46470"/>
                  </a:cubicBezTo>
                  <a:cubicBezTo>
                    <a:pt x="12880" y="56913"/>
                    <a:pt x="26021" y="62047"/>
                    <a:pt x="41685" y="62047"/>
                  </a:cubicBezTo>
                  <a:cubicBezTo>
                    <a:pt x="56739" y="62047"/>
                    <a:pt x="69706" y="56913"/>
                    <a:pt x="80410" y="46470"/>
                  </a:cubicBezTo>
                  <a:cubicBezTo>
                    <a:pt x="83020" y="44033"/>
                    <a:pt x="85283" y="41336"/>
                    <a:pt x="87197" y="38551"/>
                  </a:cubicBezTo>
                  <a:lnTo>
                    <a:pt x="29675" y="0"/>
                  </a:lnTo>
                  <a:close/>
                </a:path>
              </a:pathLst>
            </a:cu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4"/>
            <p:cNvSpPr/>
            <p:nvPr/>
          </p:nvSpPr>
          <p:spPr>
            <a:xfrm rot="10800000">
              <a:off x="2241992" y="3281109"/>
              <a:ext cx="249458" cy="292983"/>
            </a:xfrm>
            <a:custGeom>
              <a:rect b="b" l="l" r="r" t="t"/>
              <a:pathLst>
                <a:path extrusionOk="0" h="78495" w="66834">
                  <a:moveTo>
                    <a:pt x="26803" y="1"/>
                  </a:moveTo>
                  <a:lnTo>
                    <a:pt x="0" y="39944"/>
                  </a:lnTo>
                  <a:lnTo>
                    <a:pt x="57522" y="78495"/>
                  </a:lnTo>
                  <a:cubicBezTo>
                    <a:pt x="63701" y="69793"/>
                    <a:pt x="66834" y="59611"/>
                    <a:pt x="66834" y="48037"/>
                  </a:cubicBezTo>
                  <a:cubicBezTo>
                    <a:pt x="66834" y="35158"/>
                    <a:pt x="62744" y="24280"/>
                    <a:pt x="54651" y="15578"/>
                  </a:cubicBezTo>
                  <a:cubicBezTo>
                    <a:pt x="46557" y="6875"/>
                    <a:pt x="37246" y="1654"/>
                    <a:pt x="26803"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4"/>
            <p:cNvSpPr/>
            <p:nvPr/>
          </p:nvSpPr>
          <p:spPr>
            <a:xfrm rot="10800000">
              <a:off x="2491371" y="3260024"/>
              <a:ext cx="163058" cy="253683"/>
            </a:xfrm>
            <a:custGeom>
              <a:rect b="b" l="l" r="r" t="t"/>
              <a:pathLst>
                <a:path extrusionOk="0" h="67966" w="43686">
                  <a:moveTo>
                    <a:pt x="8267" y="1"/>
                  </a:moveTo>
                  <a:cubicBezTo>
                    <a:pt x="7397" y="1915"/>
                    <a:pt x="6440" y="3656"/>
                    <a:pt x="5657" y="5396"/>
                  </a:cubicBezTo>
                  <a:cubicBezTo>
                    <a:pt x="1915" y="13924"/>
                    <a:pt x="0" y="22627"/>
                    <a:pt x="0" y="31677"/>
                  </a:cubicBezTo>
                  <a:cubicBezTo>
                    <a:pt x="0" y="45862"/>
                    <a:pt x="4699" y="57958"/>
                    <a:pt x="14011" y="67965"/>
                  </a:cubicBezTo>
                  <a:lnTo>
                    <a:pt x="43685" y="23758"/>
                  </a:lnTo>
                  <a:lnTo>
                    <a:pt x="8267"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4"/>
            <p:cNvSpPr/>
            <p:nvPr/>
          </p:nvSpPr>
          <p:spPr>
            <a:xfrm rot="10800000">
              <a:off x="2232510" y="3424846"/>
              <a:ext cx="391076" cy="469679"/>
            </a:xfrm>
            <a:custGeom>
              <a:rect b="b" l="l" r="r" t="t"/>
              <a:pathLst>
                <a:path extrusionOk="0" h="125835" w="104776">
                  <a:moveTo>
                    <a:pt x="70053" y="1"/>
                  </a:moveTo>
                  <a:lnTo>
                    <a:pt x="15229" y="77015"/>
                  </a:lnTo>
                  <a:cubicBezTo>
                    <a:pt x="8790" y="86501"/>
                    <a:pt x="3742" y="94768"/>
                    <a:pt x="0" y="102078"/>
                  </a:cubicBezTo>
                  <a:lnTo>
                    <a:pt x="35418" y="125835"/>
                  </a:lnTo>
                  <a:lnTo>
                    <a:pt x="62221" y="85892"/>
                  </a:lnTo>
                  <a:lnTo>
                    <a:pt x="63266" y="84412"/>
                  </a:lnTo>
                  <a:lnTo>
                    <a:pt x="104775" y="22539"/>
                  </a:lnTo>
                  <a:lnTo>
                    <a:pt x="70053"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4"/>
            <p:cNvSpPr/>
            <p:nvPr/>
          </p:nvSpPr>
          <p:spPr>
            <a:xfrm rot="10800000">
              <a:off x="2940127" y="3574088"/>
              <a:ext cx="4" cy="4"/>
            </a:xfrm>
            <a:custGeom>
              <a:rect b="b" l="l" r="r" t="t"/>
              <a:pathLst>
                <a:path extrusionOk="0" h="1" w="1">
                  <a:moveTo>
                    <a:pt x="0" y="1"/>
                  </a:moveTo>
                  <a:close/>
                </a:path>
              </a:pathLst>
            </a:custGeom>
            <a:solidFill>
              <a:srgbClr val="406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9" name="Shape 129"/>
        <p:cNvGrpSpPr/>
        <p:nvPr/>
      </p:nvGrpSpPr>
      <p:grpSpPr>
        <a:xfrm>
          <a:off x="0" y="0"/>
          <a:ext cx="0" cy="0"/>
          <a:chOff x="0" y="0"/>
          <a:chExt cx="0" cy="0"/>
        </a:xfrm>
      </p:grpSpPr>
      <p:sp>
        <p:nvSpPr>
          <p:cNvPr id="130" name="Google Shape;130;p2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Font typeface="Roboto"/>
              <a:buNone/>
              <a:defRPr sz="12000">
                <a:latin typeface="Roboto"/>
                <a:ea typeface="Roboto"/>
                <a:cs typeface="Roboto"/>
                <a:sym typeface="Roboto"/>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31" name="Google Shape;131;p25"/>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Font typeface="Roboto"/>
              <a:buChar char="●"/>
              <a:defRPr>
                <a:latin typeface="Roboto"/>
                <a:ea typeface="Roboto"/>
                <a:cs typeface="Roboto"/>
                <a:sym typeface="Roboto"/>
              </a:defRPr>
            </a:lvl1pPr>
            <a:lvl2pPr indent="-317500" lvl="1" marL="914400" algn="ctr">
              <a:spcBef>
                <a:spcPts val="0"/>
              </a:spcBef>
              <a:spcAft>
                <a:spcPts val="0"/>
              </a:spcAft>
              <a:buSzPts val="1400"/>
              <a:buFont typeface="Roboto"/>
              <a:buChar char="○"/>
              <a:defRPr>
                <a:latin typeface="Roboto"/>
                <a:ea typeface="Roboto"/>
                <a:cs typeface="Roboto"/>
                <a:sym typeface="Roboto"/>
              </a:defRPr>
            </a:lvl2pPr>
            <a:lvl3pPr indent="-317500" lvl="2" marL="1371600" algn="ctr">
              <a:spcBef>
                <a:spcPts val="0"/>
              </a:spcBef>
              <a:spcAft>
                <a:spcPts val="0"/>
              </a:spcAft>
              <a:buSzPts val="1400"/>
              <a:buFont typeface="Roboto"/>
              <a:buChar char="■"/>
              <a:defRPr>
                <a:latin typeface="Roboto"/>
                <a:ea typeface="Roboto"/>
                <a:cs typeface="Roboto"/>
                <a:sym typeface="Roboto"/>
              </a:defRPr>
            </a:lvl3pPr>
            <a:lvl4pPr indent="-317500" lvl="3" marL="1828800" algn="ctr">
              <a:spcBef>
                <a:spcPts val="0"/>
              </a:spcBef>
              <a:spcAft>
                <a:spcPts val="0"/>
              </a:spcAft>
              <a:buSzPts val="1400"/>
              <a:buFont typeface="Roboto"/>
              <a:buChar char="●"/>
              <a:defRPr>
                <a:latin typeface="Roboto"/>
                <a:ea typeface="Roboto"/>
                <a:cs typeface="Roboto"/>
                <a:sym typeface="Roboto"/>
              </a:defRPr>
            </a:lvl4pPr>
            <a:lvl5pPr indent="-317500" lvl="4" marL="2286000" algn="ctr">
              <a:spcBef>
                <a:spcPts val="0"/>
              </a:spcBef>
              <a:spcAft>
                <a:spcPts val="0"/>
              </a:spcAft>
              <a:buSzPts val="1400"/>
              <a:buFont typeface="Roboto"/>
              <a:buChar char="○"/>
              <a:defRPr>
                <a:latin typeface="Roboto"/>
                <a:ea typeface="Roboto"/>
                <a:cs typeface="Roboto"/>
                <a:sym typeface="Roboto"/>
              </a:defRPr>
            </a:lvl5pPr>
            <a:lvl6pPr indent="-317500" lvl="5" marL="2743200" algn="ctr">
              <a:spcBef>
                <a:spcPts val="0"/>
              </a:spcBef>
              <a:spcAft>
                <a:spcPts val="0"/>
              </a:spcAft>
              <a:buSzPts val="1400"/>
              <a:buFont typeface="Roboto"/>
              <a:buChar char="■"/>
              <a:defRPr>
                <a:latin typeface="Roboto"/>
                <a:ea typeface="Roboto"/>
                <a:cs typeface="Roboto"/>
                <a:sym typeface="Roboto"/>
              </a:defRPr>
            </a:lvl6pPr>
            <a:lvl7pPr indent="-317500" lvl="6" marL="3200400" algn="ctr">
              <a:spcBef>
                <a:spcPts val="0"/>
              </a:spcBef>
              <a:spcAft>
                <a:spcPts val="0"/>
              </a:spcAft>
              <a:buSzPts val="1400"/>
              <a:buFont typeface="Roboto"/>
              <a:buChar char="●"/>
              <a:defRPr>
                <a:latin typeface="Roboto"/>
                <a:ea typeface="Roboto"/>
                <a:cs typeface="Roboto"/>
                <a:sym typeface="Roboto"/>
              </a:defRPr>
            </a:lvl7pPr>
            <a:lvl8pPr indent="-317500" lvl="7" marL="3657600" algn="ctr">
              <a:spcBef>
                <a:spcPts val="0"/>
              </a:spcBef>
              <a:spcAft>
                <a:spcPts val="0"/>
              </a:spcAft>
              <a:buSzPts val="1400"/>
              <a:buFont typeface="Roboto"/>
              <a:buChar char="○"/>
              <a:defRPr>
                <a:latin typeface="Roboto"/>
                <a:ea typeface="Roboto"/>
                <a:cs typeface="Roboto"/>
                <a:sym typeface="Roboto"/>
              </a:defRPr>
            </a:lvl8pPr>
            <a:lvl9pPr indent="-317500" lvl="8" marL="4114800" algn="ctr">
              <a:spcBef>
                <a:spcPts val="0"/>
              </a:spcBef>
              <a:spcAft>
                <a:spcPts val="0"/>
              </a:spcAft>
              <a:buSzPts val="1400"/>
              <a:buFont typeface="Roboto"/>
              <a:buChar char="■"/>
              <a:defRPr>
                <a:latin typeface="Roboto"/>
                <a:ea typeface="Roboto"/>
                <a:cs typeface="Roboto"/>
                <a:sym typeface="Robo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2" name="Shape 132"/>
        <p:cNvGrpSpPr/>
        <p:nvPr/>
      </p:nvGrpSpPr>
      <p:grpSpPr>
        <a:xfrm>
          <a:off x="0" y="0"/>
          <a:ext cx="0" cy="0"/>
          <a:chOff x="0" y="0"/>
          <a:chExt cx="0" cy="0"/>
        </a:xfrm>
      </p:grpSpPr>
      <p:sp>
        <p:nvSpPr>
          <p:cNvPr id="133" name="Google Shape;133;p26"/>
          <p:cNvSpPr/>
          <p:nvPr/>
        </p:nvSpPr>
        <p:spPr>
          <a:xfrm>
            <a:off x="2036600" y="1209468"/>
            <a:ext cx="5059200" cy="2210700"/>
          </a:xfrm>
          <a:prstGeom prst="roundRect">
            <a:avLst>
              <a:gd fmla="val 5999" name="adj"/>
            </a:avLst>
          </a:prstGeom>
          <a:solidFill>
            <a:srgbClr val="FFFFFF"/>
          </a:solidFill>
          <a:ln>
            <a:noFill/>
          </a:ln>
          <a:effectLst>
            <a:outerShdw blurRad="57150" rotWithShape="0" algn="bl" dir="5400000" dist="19050">
              <a:srgbClr val="999999">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26"/>
          <p:cNvCxnSpPr/>
          <p:nvPr/>
        </p:nvCxnSpPr>
        <p:spPr>
          <a:xfrm>
            <a:off x="-13656" y="2527837"/>
            <a:ext cx="2043000" cy="0"/>
          </a:xfrm>
          <a:prstGeom prst="straightConnector1">
            <a:avLst/>
          </a:prstGeom>
          <a:noFill/>
          <a:ln cap="flat" cmpd="sng" w="38100">
            <a:solidFill>
              <a:srgbClr val="4285F4"/>
            </a:solidFill>
            <a:prstDash val="solid"/>
            <a:round/>
            <a:headEnd len="med" w="med" type="none"/>
            <a:tailEnd len="med" w="med" type="none"/>
          </a:ln>
        </p:spPr>
      </p:cxnSp>
      <p:cxnSp>
        <p:nvCxnSpPr>
          <p:cNvPr id="135" name="Google Shape;135;p26"/>
          <p:cNvCxnSpPr/>
          <p:nvPr/>
        </p:nvCxnSpPr>
        <p:spPr>
          <a:xfrm rot="10800000">
            <a:off x="2043000" y="1317218"/>
            <a:ext cx="0" cy="1229400"/>
          </a:xfrm>
          <a:prstGeom prst="straightConnector1">
            <a:avLst/>
          </a:prstGeom>
          <a:noFill/>
          <a:ln cap="flat" cmpd="sng" w="38100">
            <a:solidFill>
              <a:srgbClr val="4285F4"/>
            </a:solidFill>
            <a:prstDash val="solid"/>
            <a:round/>
            <a:headEnd len="med" w="med" type="none"/>
            <a:tailEnd len="med" w="med" type="none"/>
          </a:ln>
        </p:spPr>
      </p:cxnSp>
      <p:sp>
        <p:nvSpPr>
          <p:cNvPr id="136" name="Google Shape;136;p26"/>
          <p:cNvSpPr/>
          <p:nvPr/>
        </p:nvSpPr>
        <p:spPr>
          <a:xfrm rot="-5400000">
            <a:off x="2042869" y="1209468"/>
            <a:ext cx="224700" cy="224700"/>
          </a:xfrm>
          <a:prstGeom prst="arc">
            <a:avLst>
              <a:gd fmla="val 16200000" name="adj1"/>
              <a:gd fmla="val 0" name="adj2"/>
            </a:avLst>
          </a:prstGeom>
          <a:noFill/>
          <a:ln cap="flat" cmpd="sng" w="38100">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 name="Google Shape;137;p26"/>
          <p:cNvCxnSpPr/>
          <p:nvPr/>
        </p:nvCxnSpPr>
        <p:spPr>
          <a:xfrm rot="10800000">
            <a:off x="4074050" y="1209478"/>
            <a:ext cx="2912400" cy="0"/>
          </a:xfrm>
          <a:prstGeom prst="straightConnector1">
            <a:avLst/>
          </a:prstGeom>
          <a:noFill/>
          <a:ln cap="flat" cmpd="sng" w="38100">
            <a:solidFill>
              <a:srgbClr val="FBBC05"/>
            </a:solidFill>
            <a:prstDash val="solid"/>
            <a:round/>
            <a:headEnd len="med" w="med" type="none"/>
            <a:tailEnd len="med" w="med" type="none"/>
          </a:ln>
        </p:spPr>
      </p:cxnSp>
      <p:sp>
        <p:nvSpPr>
          <p:cNvPr id="138" name="Google Shape;138;p26"/>
          <p:cNvSpPr/>
          <p:nvPr/>
        </p:nvSpPr>
        <p:spPr>
          <a:xfrm flipH="1" rot="5400000">
            <a:off x="6871131" y="1209468"/>
            <a:ext cx="224700" cy="224700"/>
          </a:xfrm>
          <a:prstGeom prst="arc">
            <a:avLst>
              <a:gd fmla="val 16200000" name="adj1"/>
              <a:gd fmla="val 0" name="adj2"/>
            </a:avLst>
          </a:prstGeom>
          <a:noFill/>
          <a:ln cap="flat" cmpd="sng" w="38100">
            <a:solidFill>
              <a:srgbClr val="FBBC0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9" name="Google Shape;139;p26"/>
          <p:cNvCxnSpPr/>
          <p:nvPr/>
        </p:nvCxnSpPr>
        <p:spPr>
          <a:xfrm>
            <a:off x="2152250" y="1209478"/>
            <a:ext cx="2912400" cy="0"/>
          </a:xfrm>
          <a:prstGeom prst="straightConnector1">
            <a:avLst/>
          </a:prstGeom>
          <a:noFill/>
          <a:ln cap="flat" cmpd="sng" w="38100">
            <a:solidFill>
              <a:srgbClr val="EA4335"/>
            </a:solidFill>
            <a:prstDash val="solid"/>
            <a:round/>
            <a:headEnd len="med" w="med" type="none"/>
            <a:tailEnd len="med" w="med" type="none"/>
          </a:ln>
        </p:spPr>
      </p:cxnSp>
      <p:cxnSp>
        <p:nvCxnSpPr>
          <p:cNvPr id="140" name="Google Shape;140;p26"/>
          <p:cNvCxnSpPr/>
          <p:nvPr/>
        </p:nvCxnSpPr>
        <p:spPr>
          <a:xfrm>
            <a:off x="7097975" y="2527818"/>
            <a:ext cx="2048100" cy="0"/>
          </a:xfrm>
          <a:prstGeom prst="straightConnector1">
            <a:avLst/>
          </a:prstGeom>
          <a:noFill/>
          <a:ln cap="flat" cmpd="sng" w="38100">
            <a:solidFill>
              <a:srgbClr val="34A853"/>
            </a:solidFill>
            <a:prstDash val="solid"/>
            <a:round/>
            <a:headEnd len="med" w="med" type="none"/>
            <a:tailEnd len="med" w="med" type="none"/>
          </a:ln>
        </p:spPr>
      </p:cxnSp>
      <p:cxnSp>
        <p:nvCxnSpPr>
          <p:cNvPr id="141" name="Google Shape;141;p26"/>
          <p:cNvCxnSpPr/>
          <p:nvPr/>
        </p:nvCxnSpPr>
        <p:spPr>
          <a:xfrm rot="10800000">
            <a:off x="7095875" y="1317068"/>
            <a:ext cx="2100" cy="1230600"/>
          </a:xfrm>
          <a:prstGeom prst="straightConnector1">
            <a:avLst/>
          </a:prstGeom>
          <a:noFill/>
          <a:ln cap="flat" cmpd="sng" w="38100">
            <a:solidFill>
              <a:srgbClr val="FBBC05"/>
            </a:solidFill>
            <a:prstDash val="solid"/>
            <a:round/>
            <a:headEnd len="med" w="med" type="none"/>
            <a:tailEnd len="med" w="med" type="none"/>
          </a:ln>
        </p:spPr>
      </p:cxnSp>
      <p:sp>
        <p:nvSpPr>
          <p:cNvPr id="142" name="Google Shape;142;p26"/>
          <p:cNvSpPr txBox="1"/>
          <p:nvPr/>
        </p:nvSpPr>
        <p:spPr>
          <a:xfrm>
            <a:off x="2039025" y="1832232"/>
            <a:ext cx="5059200" cy="9489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n" sz="6000">
                <a:solidFill>
                  <a:srgbClr val="3C4043"/>
                </a:solidFill>
                <a:latin typeface="Google Sans Medium"/>
                <a:ea typeface="Google Sans Medium"/>
                <a:cs typeface="Google Sans Medium"/>
                <a:sym typeface="Google Sans Medium"/>
              </a:rPr>
              <a:t>Thank you</a:t>
            </a:r>
            <a:endParaRPr sz="6000">
              <a:solidFill>
                <a:srgbClr val="3C4043"/>
              </a:solidFill>
              <a:highlight>
                <a:srgbClr val="FF0000"/>
              </a:highlight>
              <a:latin typeface="Google Sans Medium"/>
              <a:ea typeface="Google Sans Medium"/>
              <a:cs typeface="Google Sans Medium"/>
              <a:sym typeface="Google Sans Medium"/>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3">
    <p:spTree>
      <p:nvGrpSpPr>
        <p:cNvPr id="143" name="Shape 143"/>
        <p:cNvGrpSpPr/>
        <p:nvPr/>
      </p:nvGrpSpPr>
      <p:grpSpPr>
        <a:xfrm>
          <a:off x="0" y="0"/>
          <a:ext cx="0" cy="0"/>
          <a:chOff x="0" y="0"/>
          <a:chExt cx="0" cy="0"/>
        </a:xfrm>
      </p:grpSpPr>
      <p:sp>
        <p:nvSpPr>
          <p:cNvPr id="144" name="Google Shape;144;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pic>
        <p:nvPicPr>
          <p:cNvPr id="145" name="Google Shape;145;p27"/>
          <p:cNvPicPr preferRelativeResize="0"/>
          <p:nvPr/>
        </p:nvPicPr>
        <p:blipFill>
          <a:blip r:embed="rId2">
            <a:alphaModFix/>
          </a:blip>
          <a:stretch>
            <a:fillRect/>
          </a:stretch>
        </p:blipFill>
        <p:spPr>
          <a:xfrm>
            <a:off x="4312789" y="0"/>
            <a:ext cx="4831211" cy="5143502"/>
          </a:xfrm>
          <a:prstGeom prst="rect">
            <a:avLst/>
          </a:prstGeom>
          <a:noFill/>
          <a:ln>
            <a:noFill/>
          </a:ln>
        </p:spPr>
      </p:pic>
      <p:pic>
        <p:nvPicPr>
          <p:cNvPr id="146" name="Google Shape;146;p27"/>
          <p:cNvPicPr preferRelativeResize="0"/>
          <p:nvPr/>
        </p:nvPicPr>
        <p:blipFill>
          <a:blip r:embed="rId2">
            <a:alphaModFix/>
          </a:blip>
          <a:stretch>
            <a:fillRect/>
          </a:stretch>
        </p:blipFill>
        <p:spPr>
          <a:xfrm>
            <a:off x="4312789" y="0"/>
            <a:ext cx="4831211" cy="5143502"/>
          </a:xfrm>
          <a:prstGeom prst="rect">
            <a:avLst/>
          </a:prstGeom>
          <a:noFill/>
          <a:ln>
            <a:noFill/>
          </a:ln>
        </p:spPr>
      </p:pic>
      <p:sp>
        <p:nvSpPr>
          <p:cNvPr id="147" name="Google Shape;147;p27"/>
          <p:cNvSpPr txBox="1"/>
          <p:nvPr>
            <p:ph type="title"/>
          </p:nvPr>
        </p:nvSpPr>
        <p:spPr>
          <a:xfrm>
            <a:off x="606800" y="1841350"/>
            <a:ext cx="4980000" cy="847500"/>
          </a:xfrm>
          <a:prstGeom prst="rect">
            <a:avLst/>
          </a:prstGeom>
        </p:spPr>
        <p:txBody>
          <a:bodyPr anchorCtr="0" anchor="t" bIns="91425" lIns="91425" spcFirstLastPara="1" rIns="91425" wrap="square" tIns="91425">
            <a:normAutofit/>
          </a:bodyPr>
          <a:lstStyle>
            <a:lvl1pPr lvl="0" rtl="0">
              <a:spcBef>
                <a:spcPts val="0"/>
              </a:spcBef>
              <a:spcAft>
                <a:spcPts val="0"/>
              </a:spcAft>
              <a:buSzPts val="4000"/>
              <a:buNone/>
              <a:defRPr b="1" sz="4000"/>
            </a:lvl1pPr>
            <a:lvl2pPr lvl="1" rtl="0">
              <a:spcBef>
                <a:spcPts val="0"/>
              </a:spcBef>
              <a:spcAft>
                <a:spcPts val="0"/>
              </a:spcAft>
              <a:buSzPts val="2800"/>
              <a:buNone/>
              <a:defRPr>
                <a:latin typeface="Arial"/>
                <a:ea typeface="Arial"/>
                <a:cs typeface="Arial"/>
                <a:sym typeface="Arial"/>
              </a:defRPr>
            </a:lvl2pPr>
            <a:lvl3pPr lvl="2" rtl="0">
              <a:spcBef>
                <a:spcPts val="0"/>
              </a:spcBef>
              <a:spcAft>
                <a:spcPts val="0"/>
              </a:spcAft>
              <a:buSzPts val="2800"/>
              <a:buNone/>
              <a:defRPr>
                <a:latin typeface="Arial"/>
                <a:ea typeface="Arial"/>
                <a:cs typeface="Arial"/>
                <a:sym typeface="Arial"/>
              </a:defRPr>
            </a:lvl3pPr>
            <a:lvl4pPr lvl="3" rtl="0">
              <a:spcBef>
                <a:spcPts val="0"/>
              </a:spcBef>
              <a:spcAft>
                <a:spcPts val="0"/>
              </a:spcAft>
              <a:buSzPts val="2800"/>
              <a:buNone/>
              <a:defRPr>
                <a:latin typeface="Arial"/>
                <a:ea typeface="Arial"/>
                <a:cs typeface="Arial"/>
                <a:sym typeface="Arial"/>
              </a:defRPr>
            </a:lvl4pPr>
            <a:lvl5pPr lvl="4" rtl="0">
              <a:spcBef>
                <a:spcPts val="0"/>
              </a:spcBef>
              <a:spcAft>
                <a:spcPts val="0"/>
              </a:spcAft>
              <a:buSzPts val="2800"/>
              <a:buNone/>
              <a:defRPr>
                <a:latin typeface="Arial"/>
                <a:ea typeface="Arial"/>
                <a:cs typeface="Arial"/>
                <a:sym typeface="Arial"/>
              </a:defRPr>
            </a:lvl5pPr>
            <a:lvl6pPr lvl="5" rtl="0">
              <a:spcBef>
                <a:spcPts val="0"/>
              </a:spcBef>
              <a:spcAft>
                <a:spcPts val="0"/>
              </a:spcAft>
              <a:buSzPts val="2800"/>
              <a:buNone/>
              <a:defRPr>
                <a:latin typeface="Arial"/>
                <a:ea typeface="Arial"/>
                <a:cs typeface="Arial"/>
                <a:sym typeface="Arial"/>
              </a:defRPr>
            </a:lvl6pPr>
            <a:lvl7pPr lvl="6" rtl="0">
              <a:spcBef>
                <a:spcPts val="0"/>
              </a:spcBef>
              <a:spcAft>
                <a:spcPts val="0"/>
              </a:spcAft>
              <a:buSzPts val="2800"/>
              <a:buNone/>
              <a:defRPr>
                <a:latin typeface="Arial"/>
                <a:ea typeface="Arial"/>
                <a:cs typeface="Arial"/>
                <a:sym typeface="Arial"/>
              </a:defRPr>
            </a:lvl7pPr>
            <a:lvl8pPr lvl="7" rtl="0">
              <a:spcBef>
                <a:spcPts val="0"/>
              </a:spcBef>
              <a:spcAft>
                <a:spcPts val="0"/>
              </a:spcAft>
              <a:buSzPts val="2800"/>
              <a:buNone/>
              <a:defRPr>
                <a:latin typeface="Arial"/>
                <a:ea typeface="Arial"/>
                <a:cs typeface="Arial"/>
                <a:sym typeface="Arial"/>
              </a:defRPr>
            </a:lvl8pPr>
            <a:lvl9pPr lvl="8" rtl="0">
              <a:spcBef>
                <a:spcPts val="0"/>
              </a:spcBef>
              <a:spcAft>
                <a:spcPts val="0"/>
              </a:spcAft>
              <a:buSzPts val="2800"/>
              <a:buNone/>
              <a:defRPr>
                <a:latin typeface="Arial"/>
                <a:ea typeface="Arial"/>
                <a:cs typeface="Arial"/>
                <a:sym typeface="Arial"/>
              </a:defRPr>
            </a:lvl9pPr>
          </a:lstStyle>
          <a:p/>
        </p:txBody>
      </p:sp>
      <p:sp>
        <p:nvSpPr>
          <p:cNvPr id="148" name="Google Shape;148;p27"/>
          <p:cNvSpPr txBox="1"/>
          <p:nvPr>
            <p:ph idx="1" type="subTitle"/>
          </p:nvPr>
        </p:nvSpPr>
        <p:spPr>
          <a:xfrm>
            <a:off x="570200" y="3013125"/>
            <a:ext cx="4038300" cy="334800"/>
          </a:xfrm>
          <a:prstGeom prst="rect">
            <a:avLst/>
          </a:prstGeom>
        </p:spPr>
        <p:txBody>
          <a:bodyPr anchorCtr="0" anchor="t" bIns="91425" lIns="91425" spcFirstLastPara="1" rIns="91425" wrap="square" tIns="91425">
            <a:spAutoFit/>
          </a:bodyPr>
          <a:lstStyle>
            <a:lvl1pPr lvl="0" rtl="0">
              <a:spcBef>
                <a:spcPts val="0"/>
              </a:spcBef>
              <a:spcAft>
                <a:spcPts val="0"/>
              </a:spcAft>
              <a:buClr>
                <a:srgbClr val="519BF7"/>
              </a:buClr>
              <a:buSzPts val="1700"/>
              <a:buFont typeface="Roboto"/>
              <a:buNone/>
              <a:defRPr b="1" sz="1700">
                <a:solidFill>
                  <a:srgbClr val="519BF7"/>
                </a:solidFill>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9" name="Google Shape;149;p27"/>
          <p:cNvSpPr txBox="1"/>
          <p:nvPr>
            <p:ph idx="2" type="body"/>
          </p:nvPr>
        </p:nvSpPr>
        <p:spPr>
          <a:xfrm>
            <a:off x="606800" y="3431625"/>
            <a:ext cx="3965100" cy="393600"/>
          </a:xfrm>
          <a:prstGeom prst="rect">
            <a:avLst/>
          </a:prstGeom>
        </p:spPr>
        <p:txBody>
          <a:bodyPr anchorCtr="0" anchor="t" bIns="91425" lIns="91425" spcFirstLastPara="1" rIns="91425" wrap="square" tIns="91425">
            <a:spAutoFit/>
          </a:bodyPr>
          <a:lstStyle>
            <a:lvl1pPr indent="-336550" lvl="0" marL="457200" rtl="0">
              <a:spcBef>
                <a:spcPts val="0"/>
              </a:spcBef>
              <a:spcAft>
                <a:spcPts val="0"/>
              </a:spcAft>
              <a:buSzPts val="1700"/>
              <a:buFont typeface="Roboto"/>
              <a:buChar char="●"/>
              <a:defRPr i="1" sz="1700">
                <a:latin typeface="Roboto"/>
                <a:ea typeface="Roboto"/>
                <a:cs typeface="Roboto"/>
                <a:sym typeface="Roboto"/>
              </a:defRPr>
            </a:lvl1pPr>
            <a:lvl2pPr indent="-317500" lvl="1" marL="914400" rtl="0">
              <a:spcBef>
                <a:spcPts val="0"/>
              </a:spcBef>
              <a:spcAft>
                <a:spcPts val="0"/>
              </a:spcAft>
              <a:buSzPts val="1400"/>
              <a:buFont typeface="Roboto"/>
              <a:buChar char="○"/>
              <a:defRPr i="1">
                <a:latin typeface="Roboto"/>
                <a:ea typeface="Roboto"/>
                <a:cs typeface="Roboto"/>
                <a:sym typeface="Roboto"/>
              </a:defRPr>
            </a:lvl2pPr>
            <a:lvl3pPr indent="-317500" lvl="2" marL="1371600" rtl="0">
              <a:spcBef>
                <a:spcPts val="0"/>
              </a:spcBef>
              <a:spcAft>
                <a:spcPts val="0"/>
              </a:spcAft>
              <a:buSzPts val="1400"/>
              <a:buFont typeface="Roboto"/>
              <a:buChar char="■"/>
              <a:defRPr i="1">
                <a:latin typeface="Roboto"/>
                <a:ea typeface="Roboto"/>
                <a:cs typeface="Roboto"/>
                <a:sym typeface="Roboto"/>
              </a:defRPr>
            </a:lvl3pPr>
            <a:lvl4pPr indent="-317500" lvl="3" marL="1828800" rtl="0">
              <a:spcBef>
                <a:spcPts val="0"/>
              </a:spcBef>
              <a:spcAft>
                <a:spcPts val="0"/>
              </a:spcAft>
              <a:buSzPts val="1400"/>
              <a:buFont typeface="Roboto"/>
              <a:buChar char="●"/>
              <a:defRPr i="1">
                <a:latin typeface="Roboto"/>
                <a:ea typeface="Roboto"/>
                <a:cs typeface="Roboto"/>
                <a:sym typeface="Roboto"/>
              </a:defRPr>
            </a:lvl4pPr>
            <a:lvl5pPr indent="-317500" lvl="4" marL="2286000" rtl="0">
              <a:spcBef>
                <a:spcPts val="0"/>
              </a:spcBef>
              <a:spcAft>
                <a:spcPts val="0"/>
              </a:spcAft>
              <a:buSzPts val="1400"/>
              <a:buFont typeface="Roboto"/>
              <a:buChar char="○"/>
              <a:defRPr i="1">
                <a:latin typeface="Roboto"/>
                <a:ea typeface="Roboto"/>
                <a:cs typeface="Roboto"/>
                <a:sym typeface="Roboto"/>
              </a:defRPr>
            </a:lvl5pPr>
            <a:lvl6pPr indent="-317500" lvl="5" marL="2743200" rtl="0">
              <a:spcBef>
                <a:spcPts val="0"/>
              </a:spcBef>
              <a:spcAft>
                <a:spcPts val="0"/>
              </a:spcAft>
              <a:buSzPts val="1400"/>
              <a:buFont typeface="Roboto"/>
              <a:buChar char="■"/>
              <a:defRPr i="1">
                <a:latin typeface="Roboto"/>
                <a:ea typeface="Roboto"/>
                <a:cs typeface="Roboto"/>
                <a:sym typeface="Roboto"/>
              </a:defRPr>
            </a:lvl6pPr>
            <a:lvl7pPr indent="-317500" lvl="6" marL="3200400" rtl="0">
              <a:spcBef>
                <a:spcPts val="0"/>
              </a:spcBef>
              <a:spcAft>
                <a:spcPts val="0"/>
              </a:spcAft>
              <a:buSzPts val="1400"/>
              <a:buFont typeface="Roboto"/>
              <a:buChar char="●"/>
              <a:defRPr i="1">
                <a:latin typeface="Roboto"/>
                <a:ea typeface="Roboto"/>
                <a:cs typeface="Roboto"/>
                <a:sym typeface="Roboto"/>
              </a:defRPr>
            </a:lvl7pPr>
            <a:lvl8pPr indent="-317500" lvl="7" marL="3657600" rtl="0">
              <a:spcBef>
                <a:spcPts val="0"/>
              </a:spcBef>
              <a:spcAft>
                <a:spcPts val="0"/>
              </a:spcAft>
              <a:buSzPts val="1400"/>
              <a:buFont typeface="Roboto"/>
              <a:buChar char="○"/>
              <a:defRPr i="1">
                <a:latin typeface="Roboto"/>
                <a:ea typeface="Roboto"/>
                <a:cs typeface="Roboto"/>
                <a:sym typeface="Roboto"/>
              </a:defRPr>
            </a:lvl8pPr>
            <a:lvl9pPr indent="-317500" lvl="8" marL="4114800" rtl="0">
              <a:spcBef>
                <a:spcPts val="0"/>
              </a:spcBef>
              <a:spcAft>
                <a:spcPts val="0"/>
              </a:spcAft>
              <a:buSzPts val="1400"/>
              <a:buFont typeface="Roboto"/>
              <a:buChar char="■"/>
              <a:defRPr i="1">
                <a:latin typeface="Roboto"/>
                <a:ea typeface="Roboto"/>
                <a:cs typeface="Roboto"/>
                <a:sym typeface="Roboto"/>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4">
    <p:spTree>
      <p:nvGrpSpPr>
        <p:cNvPr id="150" name="Shape 150"/>
        <p:cNvGrpSpPr/>
        <p:nvPr/>
      </p:nvGrpSpPr>
      <p:grpSpPr>
        <a:xfrm>
          <a:off x="0" y="0"/>
          <a:ext cx="0" cy="0"/>
          <a:chOff x="0" y="0"/>
          <a:chExt cx="0" cy="0"/>
        </a:xfrm>
      </p:grpSpPr>
      <p:sp>
        <p:nvSpPr>
          <p:cNvPr id="151" name="Google Shape;151;p2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2" name="Google Shape;152;p2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3" name="Google Shape;153;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_5">
    <p:spTree>
      <p:nvGrpSpPr>
        <p:cNvPr id="154" name="Shape 154"/>
        <p:cNvGrpSpPr/>
        <p:nvPr/>
      </p:nvGrpSpPr>
      <p:grpSpPr>
        <a:xfrm>
          <a:off x="0" y="0"/>
          <a:ext cx="0" cy="0"/>
          <a:chOff x="0" y="0"/>
          <a:chExt cx="0" cy="0"/>
        </a:xfrm>
      </p:grpSpPr>
      <p:sp>
        <p:nvSpPr>
          <p:cNvPr id="155" name="Google Shape;155;p2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6" name="Google Shape;156;p2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7" name="Google Shape;157;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2" name="Shape 162"/>
        <p:cNvGrpSpPr/>
        <p:nvPr/>
      </p:nvGrpSpPr>
      <p:grpSpPr>
        <a:xfrm>
          <a:off x="0" y="0"/>
          <a:ext cx="0" cy="0"/>
          <a:chOff x="0" y="0"/>
          <a:chExt cx="0" cy="0"/>
        </a:xfrm>
      </p:grpSpPr>
      <p:sp>
        <p:nvSpPr>
          <p:cNvPr id="163" name="Google Shape;163;p3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4" name="Google Shape;164;p3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5" name="Google Shape;165;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1">
  <p:cSld name="SECTION_HEADER_1_1">
    <p:bg>
      <p:bgPr>
        <a:solidFill>
          <a:srgbClr val="FBBC05"/>
        </a:solidFill>
      </p:bgPr>
    </p:bg>
    <p:spTree>
      <p:nvGrpSpPr>
        <p:cNvPr id="15" name="Shape 15"/>
        <p:cNvGrpSpPr/>
        <p:nvPr/>
      </p:nvGrpSpPr>
      <p:grpSpPr>
        <a:xfrm>
          <a:off x="0" y="0"/>
          <a:ext cx="0" cy="0"/>
          <a:chOff x="0" y="0"/>
          <a:chExt cx="0" cy="0"/>
        </a:xfrm>
      </p:grpSpPr>
      <p:sp>
        <p:nvSpPr>
          <p:cNvPr id="16" name="Google Shape;16;p4"/>
          <p:cNvSpPr/>
          <p:nvPr/>
        </p:nvSpPr>
        <p:spPr>
          <a:xfrm>
            <a:off x="75" y="4636400"/>
            <a:ext cx="9144000" cy="507000"/>
          </a:xfrm>
          <a:prstGeom prst="rect">
            <a:avLst/>
          </a:pr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4"/>
          <p:cNvSpPr txBox="1"/>
          <p:nvPr>
            <p:ph type="title"/>
          </p:nvPr>
        </p:nvSpPr>
        <p:spPr>
          <a:xfrm>
            <a:off x="176225" y="703050"/>
            <a:ext cx="4022100" cy="36498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6" name="Shape 166"/>
        <p:cNvGrpSpPr/>
        <p:nvPr/>
      </p:nvGrpSpPr>
      <p:grpSpPr>
        <a:xfrm>
          <a:off x="0" y="0"/>
          <a:ext cx="0" cy="0"/>
          <a:chOff x="0" y="0"/>
          <a:chExt cx="0" cy="0"/>
        </a:xfrm>
      </p:grpSpPr>
      <p:sp>
        <p:nvSpPr>
          <p:cNvPr id="167" name="Google Shape;167;p3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8" name="Google Shape;168;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9" name="Shape 169"/>
        <p:cNvGrpSpPr/>
        <p:nvPr/>
      </p:nvGrpSpPr>
      <p:grpSpPr>
        <a:xfrm>
          <a:off x="0" y="0"/>
          <a:ext cx="0" cy="0"/>
          <a:chOff x="0" y="0"/>
          <a:chExt cx="0" cy="0"/>
        </a:xfrm>
      </p:grpSpPr>
      <p:sp>
        <p:nvSpPr>
          <p:cNvPr id="170" name="Google Shape;170;p3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1" name="Google Shape;171;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72" name="Google Shape;172;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3" name="Shape 173"/>
        <p:cNvGrpSpPr/>
        <p:nvPr/>
      </p:nvGrpSpPr>
      <p:grpSpPr>
        <a:xfrm>
          <a:off x="0" y="0"/>
          <a:ext cx="0" cy="0"/>
          <a:chOff x="0" y="0"/>
          <a:chExt cx="0" cy="0"/>
        </a:xfrm>
      </p:grpSpPr>
      <p:sp>
        <p:nvSpPr>
          <p:cNvPr id="174" name="Google Shape;174;p3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5" name="Google Shape;175;p3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76" name="Google Shape;176;p3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77" name="Google Shape;177;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8" name="Shape 178"/>
        <p:cNvGrpSpPr/>
        <p:nvPr/>
      </p:nvGrpSpPr>
      <p:grpSpPr>
        <a:xfrm>
          <a:off x="0" y="0"/>
          <a:ext cx="0" cy="0"/>
          <a:chOff x="0" y="0"/>
          <a:chExt cx="0" cy="0"/>
        </a:xfrm>
      </p:grpSpPr>
      <p:sp>
        <p:nvSpPr>
          <p:cNvPr id="179" name="Google Shape;179;p3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0" name="Google Shape;180;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1" name="Shape 181"/>
        <p:cNvGrpSpPr/>
        <p:nvPr/>
      </p:nvGrpSpPr>
      <p:grpSpPr>
        <a:xfrm>
          <a:off x="0" y="0"/>
          <a:ext cx="0" cy="0"/>
          <a:chOff x="0" y="0"/>
          <a:chExt cx="0" cy="0"/>
        </a:xfrm>
      </p:grpSpPr>
      <p:sp>
        <p:nvSpPr>
          <p:cNvPr id="182" name="Google Shape;182;p36"/>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3" name="Google Shape;183;p36"/>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84" name="Google Shape;184;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5" name="Shape 185"/>
        <p:cNvGrpSpPr/>
        <p:nvPr/>
      </p:nvGrpSpPr>
      <p:grpSpPr>
        <a:xfrm>
          <a:off x="0" y="0"/>
          <a:ext cx="0" cy="0"/>
          <a:chOff x="0" y="0"/>
          <a:chExt cx="0" cy="0"/>
        </a:xfrm>
      </p:grpSpPr>
      <p:sp>
        <p:nvSpPr>
          <p:cNvPr id="186" name="Google Shape;186;p37"/>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87" name="Google Shape;187;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8" name="Shape 188"/>
        <p:cNvGrpSpPr/>
        <p:nvPr/>
      </p:nvGrpSpPr>
      <p:grpSpPr>
        <a:xfrm>
          <a:off x="0" y="0"/>
          <a:ext cx="0" cy="0"/>
          <a:chOff x="0" y="0"/>
          <a:chExt cx="0" cy="0"/>
        </a:xfrm>
      </p:grpSpPr>
      <p:sp>
        <p:nvSpPr>
          <p:cNvPr id="189" name="Google Shape;189;p3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8"/>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91" name="Google Shape;191;p38"/>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2" name="Google Shape;192;p38"/>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3" name="Google Shape;193;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4" name="Shape 194"/>
        <p:cNvGrpSpPr/>
        <p:nvPr/>
      </p:nvGrpSpPr>
      <p:grpSpPr>
        <a:xfrm>
          <a:off x="0" y="0"/>
          <a:ext cx="0" cy="0"/>
          <a:chOff x="0" y="0"/>
          <a:chExt cx="0" cy="0"/>
        </a:xfrm>
      </p:grpSpPr>
      <p:sp>
        <p:nvSpPr>
          <p:cNvPr id="195" name="Google Shape;195;p39"/>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196" name="Google Shape;196;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7" name="Shape 197"/>
        <p:cNvGrpSpPr/>
        <p:nvPr/>
      </p:nvGrpSpPr>
      <p:grpSpPr>
        <a:xfrm>
          <a:off x="0" y="0"/>
          <a:ext cx="0" cy="0"/>
          <a:chOff x="0" y="0"/>
          <a:chExt cx="0" cy="0"/>
        </a:xfrm>
      </p:grpSpPr>
      <p:sp>
        <p:nvSpPr>
          <p:cNvPr id="198" name="Google Shape;198;p4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99" name="Google Shape;199;p40"/>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200" name="Google Shape;200;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1" name="Shape 201"/>
        <p:cNvGrpSpPr/>
        <p:nvPr/>
      </p:nvGrpSpPr>
      <p:grpSpPr>
        <a:xfrm>
          <a:off x="0" y="0"/>
          <a:ext cx="0" cy="0"/>
          <a:chOff x="0" y="0"/>
          <a:chExt cx="0" cy="0"/>
        </a:xfrm>
      </p:grpSpPr>
      <p:sp>
        <p:nvSpPr>
          <p:cNvPr id="202" name="Google Shape;202;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1 1">
  <p:cSld name="SECTION_HEADER_1_1_1">
    <p:bg>
      <p:bgPr>
        <a:solidFill>
          <a:srgbClr val="34A853"/>
        </a:solidFill>
      </p:bgPr>
    </p:bg>
    <p:spTree>
      <p:nvGrpSpPr>
        <p:cNvPr id="18" name="Shape 18"/>
        <p:cNvGrpSpPr/>
        <p:nvPr/>
      </p:nvGrpSpPr>
      <p:grpSpPr>
        <a:xfrm>
          <a:off x="0" y="0"/>
          <a:ext cx="0" cy="0"/>
          <a:chOff x="0" y="0"/>
          <a:chExt cx="0" cy="0"/>
        </a:xfrm>
      </p:grpSpPr>
      <p:sp>
        <p:nvSpPr>
          <p:cNvPr id="19" name="Google Shape;19;p5"/>
          <p:cNvSpPr/>
          <p:nvPr/>
        </p:nvSpPr>
        <p:spPr>
          <a:xfrm>
            <a:off x="75" y="4636400"/>
            <a:ext cx="9144000" cy="5070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5"/>
          <p:cNvSpPr txBox="1"/>
          <p:nvPr>
            <p:ph type="title"/>
          </p:nvPr>
        </p:nvSpPr>
        <p:spPr>
          <a:xfrm>
            <a:off x="176225" y="703050"/>
            <a:ext cx="4022100" cy="36498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1 1">
  <p:cSld name="TITLE_2_4_1_1">
    <p:spTree>
      <p:nvGrpSpPr>
        <p:cNvPr id="203" name="Shape 203"/>
        <p:cNvGrpSpPr/>
        <p:nvPr/>
      </p:nvGrpSpPr>
      <p:grpSpPr>
        <a:xfrm>
          <a:off x="0" y="0"/>
          <a:ext cx="0" cy="0"/>
          <a:chOff x="0" y="0"/>
          <a:chExt cx="0" cy="0"/>
        </a:xfrm>
      </p:grpSpPr>
      <p:sp>
        <p:nvSpPr>
          <p:cNvPr id="204" name="Google Shape;204;p4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05" name="Google Shape;205;p4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rm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206" name="Google Shape;206;p42"/>
          <p:cNvSpPr/>
          <p:nvPr>
            <p:ph idx="2" type="pic"/>
          </p:nvPr>
        </p:nvSpPr>
        <p:spPr>
          <a:xfrm>
            <a:off x="801850" y="1413550"/>
            <a:ext cx="964500" cy="964500"/>
          </a:xfrm>
          <a:prstGeom prst="ellipse">
            <a:avLst/>
          </a:prstGeom>
          <a:noFill/>
          <a:ln>
            <a:noFill/>
          </a:ln>
        </p:spPr>
      </p:sp>
      <p:sp>
        <p:nvSpPr>
          <p:cNvPr id="207" name="Google Shape;207;p42"/>
          <p:cNvSpPr/>
          <p:nvPr>
            <p:ph idx="3" type="pic"/>
          </p:nvPr>
        </p:nvSpPr>
        <p:spPr>
          <a:xfrm>
            <a:off x="3022600" y="1413550"/>
            <a:ext cx="964500" cy="964500"/>
          </a:xfrm>
          <a:prstGeom prst="ellipse">
            <a:avLst/>
          </a:prstGeom>
          <a:noFill/>
          <a:ln>
            <a:noFill/>
          </a:ln>
        </p:spPr>
      </p:sp>
      <p:sp>
        <p:nvSpPr>
          <p:cNvPr id="208" name="Google Shape;208;p42"/>
          <p:cNvSpPr/>
          <p:nvPr>
            <p:ph idx="4" type="pic"/>
          </p:nvPr>
        </p:nvSpPr>
        <p:spPr>
          <a:xfrm>
            <a:off x="5243350" y="1413550"/>
            <a:ext cx="964500" cy="964500"/>
          </a:xfrm>
          <a:prstGeom prst="ellipse">
            <a:avLst/>
          </a:prstGeom>
          <a:noFill/>
          <a:ln>
            <a:noFill/>
          </a:ln>
        </p:spPr>
      </p:sp>
      <p:sp>
        <p:nvSpPr>
          <p:cNvPr id="209" name="Google Shape;209;p42"/>
          <p:cNvSpPr/>
          <p:nvPr>
            <p:ph idx="5" type="pic"/>
          </p:nvPr>
        </p:nvSpPr>
        <p:spPr>
          <a:xfrm>
            <a:off x="7464100" y="1413550"/>
            <a:ext cx="964500" cy="964500"/>
          </a:xfrm>
          <a:prstGeom prst="ellipse">
            <a:avLst/>
          </a:prstGeom>
          <a:noFill/>
          <a:ln>
            <a:noFill/>
          </a:ln>
        </p:spPr>
      </p:sp>
      <p:sp>
        <p:nvSpPr>
          <p:cNvPr id="210" name="Google Shape;210;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1 1 1">
  <p:cSld name="SECTION_HEADER_1_1_1_1">
    <p:bg>
      <p:bgPr>
        <a:solidFill>
          <a:srgbClr val="EA4335"/>
        </a:solidFill>
      </p:bgPr>
    </p:bg>
    <p:spTree>
      <p:nvGrpSpPr>
        <p:cNvPr id="21" name="Shape 21"/>
        <p:cNvGrpSpPr/>
        <p:nvPr/>
      </p:nvGrpSpPr>
      <p:grpSpPr>
        <a:xfrm>
          <a:off x="0" y="0"/>
          <a:ext cx="0" cy="0"/>
          <a:chOff x="0" y="0"/>
          <a:chExt cx="0" cy="0"/>
        </a:xfrm>
      </p:grpSpPr>
      <p:sp>
        <p:nvSpPr>
          <p:cNvPr id="22" name="Google Shape;22;p6"/>
          <p:cNvSpPr/>
          <p:nvPr/>
        </p:nvSpPr>
        <p:spPr>
          <a:xfrm>
            <a:off x="75" y="4636400"/>
            <a:ext cx="9144000" cy="5070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6"/>
          <p:cNvSpPr txBox="1"/>
          <p:nvPr>
            <p:ph type="title"/>
          </p:nvPr>
        </p:nvSpPr>
        <p:spPr>
          <a:xfrm>
            <a:off x="176225" y="703050"/>
            <a:ext cx="4022100" cy="36498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24" name="Shape 24"/>
        <p:cNvGrpSpPr/>
        <p:nvPr/>
      </p:nvGrpSpPr>
      <p:grpSpPr>
        <a:xfrm>
          <a:off x="0" y="0"/>
          <a:ext cx="0" cy="0"/>
          <a:chOff x="0" y="0"/>
          <a:chExt cx="0" cy="0"/>
        </a:xfrm>
      </p:grpSpPr>
      <p:sp>
        <p:nvSpPr>
          <p:cNvPr id="25" name="Google Shape;25;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 name="Google Shape;26;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rm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27" name="Google Shape;27;p7"/>
          <p:cNvSpPr/>
          <p:nvPr>
            <p:ph idx="2" type="pic"/>
          </p:nvPr>
        </p:nvSpPr>
        <p:spPr>
          <a:xfrm>
            <a:off x="801850" y="1413550"/>
            <a:ext cx="964500" cy="964500"/>
          </a:xfrm>
          <a:prstGeom prst="ellipse">
            <a:avLst/>
          </a:prstGeom>
          <a:noFill/>
          <a:ln>
            <a:noFill/>
          </a:ln>
        </p:spPr>
      </p:sp>
      <p:sp>
        <p:nvSpPr>
          <p:cNvPr id="28" name="Google Shape;28;p7"/>
          <p:cNvSpPr/>
          <p:nvPr>
            <p:ph idx="3" type="pic"/>
          </p:nvPr>
        </p:nvSpPr>
        <p:spPr>
          <a:xfrm>
            <a:off x="3022600" y="1413550"/>
            <a:ext cx="964500" cy="964500"/>
          </a:xfrm>
          <a:prstGeom prst="ellipse">
            <a:avLst/>
          </a:prstGeom>
          <a:noFill/>
          <a:ln>
            <a:noFill/>
          </a:ln>
        </p:spPr>
      </p:sp>
      <p:sp>
        <p:nvSpPr>
          <p:cNvPr id="29" name="Google Shape;29;p7"/>
          <p:cNvSpPr/>
          <p:nvPr>
            <p:ph idx="4" type="pic"/>
          </p:nvPr>
        </p:nvSpPr>
        <p:spPr>
          <a:xfrm>
            <a:off x="5243350" y="1413550"/>
            <a:ext cx="964500" cy="964500"/>
          </a:xfrm>
          <a:prstGeom prst="ellipse">
            <a:avLst/>
          </a:prstGeom>
          <a:noFill/>
          <a:ln>
            <a:noFill/>
          </a:ln>
        </p:spPr>
      </p:sp>
      <p:sp>
        <p:nvSpPr>
          <p:cNvPr id="30" name="Google Shape;30;p7"/>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1">
  <p:cSld name="TITLE_2_4_1">
    <p:spTree>
      <p:nvGrpSpPr>
        <p:cNvPr id="31" name="Shape 31"/>
        <p:cNvGrpSpPr/>
        <p:nvPr/>
      </p:nvGrpSpPr>
      <p:grpSpPr>
        <a:xfrm>
          <a:off x="0" y="0"/>
          <a:ext cx="0" cy="0"/>
          <a:chOff x="0" y="0"/>
          <a:chExt cx="0" cy="0"/>
        </a:xfrm>
      </p:grpSpPr>
      <p:sp>
        <p:nvSpPr>
          <p:cNvPr id="32" name="Google Shape;32;p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3" name="Google Shape;33;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rm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34" name="Google Shape;34;p8"/>
          <p:cNvSpPr/>
          <p:nvPr>
            <p:ph idx="2" type="pic"/>
          </p:nvPr>
        </p:nvSpPr>
        <p:spPr>
          <a:xfrm>
            <a:off x="801850" y="1413550"/>
            <a:ext cx="964500" cy="964500"/>
          </a:xfrm>
          <a:prstGeom prst="ellipse">
            <a:avLst/>
          </a:prstGeom>
          <a:noFill/>
          <a:ln>
            <a:noFill/>
          </a:ln>
        </p:spPr>
      </p:sp>
      <p:sp>
        <p:nvSpPr>
          <p:cNvPr id="35" name="Google Shape;35;p8"/>
          <p:cNvSpPr/>
          <p:nvPr>
            <p:ph idx="3" type="pic"/>
          </p:nvPr>
        </p:nvSpPr>
        <p:spPr>
          <a:xfrm>
            <a:off x="3022600" y="1413550"/>
            <a:ext cx="964500" cy="964500"/>
          </a:xfrm>
          <a:prstGeom prst="ellipse">
            <a:avLst/>
          </a:prstGeom>
          <a:noFill/>
          <a:ln>
            <a:noFill/>
          </a:ln>
        </p:spPr>
      </p:sp>
      <p:sp>
        <p:nvSpPr>
          <p:cNvPr id="36" name="Google Shape;36;p8"/>
          <p:cNvSpPr/>
          <p:nvPr>
            <p:ph idx="4" type="pic"/>
          </p:nvPr>
        </p:nvSpPr>
        <p:spPr>
          <a:xfrm>
            <a:off x="5243350" y="1413550"/>
            <a:ext cx="964500" cy="964500"/>
          </a:xfrm>
          <a:prstGeom prst="ellipse">
            <a:avLst/>
          </a:prstGeom>
          <a:noFill/>
          <a:ln>
            <a:noFill/>
          </a:ln>
        </p:spPr>
      </p:sp>
      <p:sp>
        <p:nvSpPr>
          <p:cNvPr id="37" name="Google Shape;37;p8"/>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1 1">
  <p:cSld name="TITLE_2_4_1_1">
    <p:spTree>
      <p:nvGrpSpPr>
        <p:cNvPr id="38" name="Shape 38"/>
        <p:cNvGrpSpPr/>
        <p:nvPr/>
      </p:nvGrpSpPr>
      <p:grpSpPr>
        <a:xfrm>
          <a:off x="0" y="0"/>
          <a:ext cx="0" cy="0"/>
          <a:chOff x="0" y="0"/>
          <a:chExt cx="0" cy="0"/>
        </a:xfrm>
      </p:grpSpPr>
      <p:sp>
        <p:nvSpPr>
          <p:cNvPr id="39" name="Google Shape;39;p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 name="Google Shape;40;p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rm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1" name="Google Shape;41;p9"/>
          <p:cNvSpPr/>
          <p:nvPr>
            <p:ph idx="2" type="pic"/>
          </p:nvPr>
        </p:nvSpPr>
        <p:spPr>
          <a:xfrm>
            <a:off x="801850" y="1413550"/>
            <a:ext cx="964500" cy="964500"/>
          </a:xfrm>
          <a:prstGeom prst="ellipse">
            <a:avLst/>
          </a:prstGeom>
          <a:noFill/>
          <a:ln>
            <a:noFill/>
          </a:ln>
        </p:spPr>
      </p:sp>
      <p:sp>
        <p:nvSpPr>
          <p:cNvPr id="42" name="Google Shape;42;p9"/>
          <p:cNvSpPr/>
          <p:nvPr>
            <p:ph idx="3" type="pic"/>
          </p:nvPr>
        </p:nvSpPr>
        <p:spPr>
          <a:xfrm>
            <a:off x="3022600" y="1413550"/>
            <a:ext cx="964500" cy="964500"/>
          </a:xfrm>
          <a:prstGeom prst="ellipse">
            <a:avLst/>
          </a:prstGeom>
          <a:noFill/>
          <a:ln>
            <a:noFill/>
          </a:ln>
        </p:spPr>
      </p:sp>
      <p:sp>
        <p:nvSpPr>
          <p:cNvPr id="43" name="Google Shape;43;p9"/>
          <p:cNvSpPr/>
          <p:nvPr>
            <p:ph idx="4" type="pic"/>
          </p:nvPr>
        </p:nvSpPr>
        <p:spPr>
          <a:xfrm>
            <a:off x="5243350" y="1413550"/>
            <a:ext cx="964500" cy="964500"/>
          </a:xfrm>
          <a:prstGeom prst="ellipse">
            <a:avLst/>
          </a:prstGeom>
          <a:noFill/>
          <a:ln>
            <a:noFill/>
          </a:ln>
        </p:spPr>
      </p:sp>
      <p:sp>
        <p:nvSpPr>
          <p:cNvPr id="44" name="Google Shape;44;p9"/>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1 1 1">
  <p:cSld name="TITLE_2_4_1_1_1">
    <p:spTree>
      <p:nvGrpSpPr>
        <p:cNvPr id="45" name="Shape 45"/>
        <p:cNvGrpSpPr/>
        <p:nvPr/>
      </p:nvGrpSpPr>
      <p:grpSpPr>
        <a:xfrm>
          <a:off x="0" y="0"/>
          <a:ext cx="0" cy="0"/>
          <a:chOff x="0" y="0"/>
          <a:chExt cx="0" cy="0"/>
        </a:xfrm>
      </p:grpSpPr>
      <p:sp>
        <p:nvSpPr>
          <p:cNvPr id="46" name="Google Shape;46;p1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7" name="Google Shape;47;p1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rm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8" name="Google Shape;48;p10"/>
          <p:cNvSpPr/>
          <p:nvPr>
            <p:ph idx="2" type="pic"/>
          </p:nvPr>
        </p:nvSpPr>
        <p:spPr>
          <a:xfrm>
            <a:off x="801850" y="1413550"/>
            <a:ext cx="964500" cy="964500"/>
          </a:xfrm>
          <a:prstGeom prst="ellipse">
            <a:avLst/>
          </a:prstGeom>
          <a:noFill/>
          <a:ln>
            <a:noFill/>
          </a:ln>
        </p:spPr>
      </p:sp>
      <p:sp>
        <p:nvSpPr>
          <p:cNvPr id="49" name="Google Shape;49;p10"/>
          <p:cNvSpPr/>
          <p:nvPr>
            <p:ph idx="3" type="pic"/>
          </p:nvPr>
        </p:nvSpPr>
        <p:spPr>
          <a:xfrm>
            <a:off x="3022600" y="1413550"/>
            <a:ext cx="964500" cy="964500"/>
          </a:xfrm>
          <a:prstGeom prst="ellipse">
            <a:avLst/>
          </a:prstGeom>
          <a:noFill/>
          <a:ln>
            <a:noFill/>
          </a:ln>
        </p:spPr>
      </p:sp>
      <p:sp>
        <p:nvSpPr>
          <p:cNvPr id="50" name="Google Shape;50;p10"/>
          <p:cNvSpPr/>
          <p:nvPr>
            <p:ph idx="4" type="pic"/>
          </p:nvPr>
        </p:nvSpPr>
        <p:spPr>
          <a:xfrm>
            <a:off x="5243350" y="1413550"/>
            <a:ext cx="964500" cy="964500"/>
          </a:xfrm>
          <a:prstGeom prst="ellipse">
            <a:avLst/>
          </a:prstGeom>
          <a:noFill/>
          <a:ln>
            <a:noFill/>
          </a:ln>
        </p:spPr>
      </p:sp>
      <p:sp>
        <p:nvSpPr>
          <p:cNvPr id="51" name="Google Shape;51;p10"/>
          <p:cNvSpPr/>
          <p:nvPr>
            <p:ph idx="5" type="pic"/>
          </p:nvPr>
        </p:nvSpPr>
        <p:spPr>
          <a:xfrm>
            <a:off x="7464100" y="1413550"/>
            <a:ext cx="964500" cy="964500"/>
          </a:xfrm>
          <a:prstGeom prst="ellipse">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slideLayout" Target="../slideLayouts/slideLayout31.xml"/><Relationship Id="rId4" Type="http://schemas.openxmlformats.org/officeDocument/2006/relationships/slideLayout" Target="../slideLayouts/slideLayout32.xml"/><Relationship Id="rId9" Type="http://schemas.openxmlformats.org/officeDocument/2006/relationships/slideLayout" Target="../slideLayouts/slideLayout37.xml"/><Relationship Id="rId5" Type="http://schemas.openxmlformats.org/officeDocument/2006/relationships/slideLayout" Target="../slideLayouts/slideLayout33.xml"/><Relationship Id="rId6" Type="http://schemas.openxmlformats.org/officeDocument/2006/relationships/slideLayout" Target="../slideLayouts/slideLayout34.xml"/><Relationship Id="rId7" Type="http://schemas.openxmlformats.org/officeDocument/2006/relationships/slideLayout" Target="../slideLayouts/slideLayout35.xml"/><Relationship Id="rId8" Type="http://schemas.openxmlformats.org/officeDocument/2006/relationships/slideLayout" Target="../slideLayouts/slideLayout36.xml"/><Relationship Id="rId11" Type="http://schemas.openxmlformats.org/officeDocument/2006/relationships/slideLayout" Target="../slideLayouts/slideLayout39.xml"/><Relationship Id="rId10" Type="http://schemas.openxmlformats.org/officeDocument/2006/relationships/slideLayout" Target="../slideLayouts/slideLayout38.xml"/><Relationship Id="rId13" Type="http://schemas.openxmlformats.org/officeDocument/2006/relationships/theme" Target="../theme/theme1.xml"/><Relationship Id="rId12"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rgbClr val="434343"/>
              </a:buClr>
              <a:buSzPts val="2800"/>
              <a:buFont typeface="Google Sans"/>
              <a:buNone/>
              <a:defRPr sz="2800">
                <a:solidFill>
                  <a:srgbClr val="434343"/>
                </a:solidFill>
                <a:latin typeface="Google Sans"/>
                <a:ea typeface="Google Sans"/>
                <a:cs typeface="Google Sans"/>
                <a:sym typeface="Google San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58" name="Shape 158"/>
        <p:cNvGrpSpPr/>
        <p:nvPr/>
      </p:nvGrpSpPr>
      <p:grpSpPr>
        <a:xfrm>
          <a:off x="0" y="0"/>
          <a:ext cx="0" cy="0"/>
          <a:chOff x="0" y="0"/>
          <a:chExt cx="0" cy="0"/>
        </a:xfrm>
      </p:grpSpPr>
      <p:sp>
        <p:nvSpPr>
          <p:cNvPr id="159" name="Google Shape;159;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60" name="Google Shape;160;p3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161" name="Google Shape;161;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19.png"/><Relationship Id="rId5" Type="http://schemas.openxmlformats.org/officeDocument/2006/relationships/image" Target="../media/image2.png"/><Relationship Id="rId6"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19.png"/><Relationship Id="rId6" Type="http://schemas.openxmlformats.org/officeDocument/2006/relationships/image" Target="../media/image11.png"/><Relationship Id="rId7" Type="http://schemas.openxmlformats.org/officeDocument/2006/relationships/image" Target="../media/image1.png"/><Relationship Id="rId8"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7.png"/><Relationship Id="rId9" Type="http://schemas.openxmlformats.org/officeDocument/2006/relationships/image" Target="../media/image11.png"/><Relationship Id="rId5" Type="http://schemas.openxmlformats.org/officeDocument/2006/relationships/image" Target="../media/image19.png"/><Relationship Id="rId6" Type="http://schemas.openxmlformats.org/officeDocument/2006/relationships/image" Target="../media/image1.png"/><Relationship Id="rId7" Type="http://schemas.openxmlformats.org/officeDocument/2006/relationships/image" Target="../media/image6.png"/><Relationship Id="rId8"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id="215" name="Google Shape;215;p43"/>
          <p:cNvPicPr preferRelativeResize="0"/>
          <p:nvPr/>
        </p:nvPicPr>
        <p:blipFill>
          <a:blip r:embed="rId3">
            <a:alphaModFix/>
          </a:blip>
          <a:stretch>
            <a:fillRect/>
          </a:stretch>
        </p:blipFill>
        <p:spPr>
          <a:xfrm>
            <a:off x="6929875" y="1926950"/>
            <a:ext cx="1538525" cy="1482800"/>
          </a:xfrm>
          <a:prstGeom prst="rect">
            <a:avLst/>
          </a:prstGeom>
          <a:noFill/>
          <a:ln>
            <a:noFill/>
          </a:ln>
        </p:spPr>
      </p:pic>
      <p:sp>
        <p:nvSpPr>
          <p:cNvPr id="216" name="Google Shape;216;p43"/>
          <p:cNvSpPr txBox="1"/>
          <p:nvPr>
            <p:ph idx="4294967295" type="title"/>
          </p:nvPr>
        </p:nvSpPr>
        <p:spPr>
          <a:xfrm>
            <a:off x="606800" y="1536550"/>
            <a:ext cx="5858400" cy="80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500">
                <a:solidFill>
                  <a:srgbClr val="02577A"/>
                </a:solidFill>
              </a:rPr>
              <a:t>SmartCookie: Distributed In-Network SYN Flooding Mitigation</a:t>
            </a:r>
            <a:endParaRPr b="1" sz="2500">
              <a:solidFill>
                <a:srgbClr val="02577A"/>
              </a:solidFill>
            </a:endParaRPr>
          </a:p>
        </p:txBody>
      </p:sp>
      <p:sp>
        <p:nvSpPr>
          <p:cNvPr id="217" name="Google Shape;217;p43"/>
          <p:cNvSpPr txBox="1"/>
          <p:nvPr>
            <p:ph idx="4294967295" type="subTitle"/>
          </p:nvPr>
        </p:nvSpPr>
        <p:spPr>
          <a:xfrm>
            <a:off x="606800" y="2708325"/>
            <a:ext cx="4536600" cy="762000"/>
          </a:xfrm>
          <a:prstGeom prst="rect">
            <a:avLst/>
          </a:prstGeom>
        </p:spPr>
        <p:txBody>
          <a:bodyPr anchorCtr="0" anchor="t" bIns="91425" lIns="91425" spcFirstLastPara="1" rIns="91425" wrap="square" tIns="91425">
            <a:normAutofit/>
          </a:bodyPr>
          <a:lstStyle/>
          <a:p>
            <a:pPr indent="0" lvl="0" marL="0" rtl="0" algn="l">
              <a:lnSpc>
                <a:spcPct val="50000"/>
              </a:lnSpc>
              <a:spcBef>
                <a:spcPts val="0"/>
              </a:spcBef>
              <a:spcAft>
                <a:spcPts val="0"/>
              </a:spcAft>
              <a:buNone/>
            </a:pPr>
            <a:r>
              <a:rPr lang="en"/>
              <a:t>Sophia Yoo</a:t>
            </a:r>
            <a:endParaRPr/>
          </a:p>
          <a:p>
            <a:pPr indent="0" lvl="0" marL="0" rtl="0" algn="l">
              <a:lnSpc>
                <a:spcPct val="50000"/>
              </a:lnSpc>
              <a:spcBef>
                <a:spcPts val="1200"/>
              </a:spcBef>
              <a:spcAft>
                <a:spcPts val="1200"/>
              </a:spcAft>
              <a:buNone/>
            </a:pPr>
            <a:r>
              <a:rPr lang="en"/>
              <a:t>Princeton University</a:t>
            </a:r>
            <a:endParaRPr/>
          </a:p>
        </p:txBody>
      </p:sp>
      <p:sp>
        <p:nvSpPr>
          <p:cNvPr id="218" name="Google Shape;218;p43"/>
          <p:cNvSpPr txBox="1"/>
          <p:nvPr>
            <p:ph idx="4294967295" type="body"/>
          </p:nvPr>
        </p:nvSpPr>
        <p:spPr>
          <a:xfrm>
            <a:off x="606800" y="3271725"/>
            <a:ext cx="3965100" cy="636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i="1" lang="en"/>
              <a:t>with Xiaoqi Chen and Jen Rexford</a:t>
            </a:r>
            <a:endParaRPr i="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44"/>
          <p:cNvSpPr txBox="1"/>
          <p:nvPr/>
        </p:nvSpPr>
        <p:spPr>
          <a:xfrm rot="-729457">
            <a:off x="1562227" y="2752012"/>
            <a:ext cx="1451556" cy="368209"/>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SYN-ACK</a:t>
            </a:r>
            <a:endParaRPr sz="600">
              <a:solidFill>
                <a:srgbClr val="000000"/>
              </a:solidFill>
            </a:endParaRPr>
          </a:p>
        </p:txBody>
      </p:sp>
      <p:cxnSp>
        <p:nvCxnSpPr>
          <p:cNvPr id="224" name="Google Shape;224;p44"/>
          <p:cNvCxnSpPr/>
          <p:nvPr/>
        </p:nvCxnSpPr>
        <p:spPr>
          <a:xfrm flipH="1" rot="526157">
            <a:off x="1663968" y="2754520"/>
            <a:ext cx="1243638" cy="482759"/>
          </a:xfrm>
          <a:prstGeom prst="straightConnector1">
            <a:avLst/>
          </a:prstGeom>
          <a:noFill/>
          <a:ln cap="flat" cmpd="sng" w="9525">
            <a:solidFill>
              <a:srgbClr val="595959"/>
            </a:solidFill>
            <a:prstDash val="solid"/>
            <a:round/>
            <a:headEnd len="med" w="med" type="none"/>
            <a:tailEnd len="med" w="med" type="triangle"/>
          </a:ln>
        </p:spPr>
      </p:cxnSp>
      <p:sp>
        <p:nvSpPr>
          <p:cNvPr id="225" name="Google Shape;225;p44"/>
          <p:cNvSpPr txBox="1"/>
          <p:nvPr/>
        </p:nvSpPr>
        <p:spPr>
          <a:xfrm rot="-1584687">
            <a:off x="1602164" y="3006497"/>
            <a:ext cx="1451392" cy="36816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SYN-ACK</a:t>
            </a:r>
            <a:endParaRPr sz="1200">
              <a:solidFill>
                <a:srgbClr val="000000"/>
              </a:solidFill>
            </a:endParaRPr>
          </a:p>
        </p:txBody>
      </p:sp>
      <p:cxnSp>
        <p:nvCxnSpPr>
          <p:cNvPr id="226" name="Google Shape;226;p44"/>
          <p:cNvCxnSpPr/>
          <p:nvPr/>
        </p:nvCxnSpPr>
        <p:spPr>
          <a:xfrm rot="9151344">
            <a:off x="1664293" y="3235428"/>
            <a:ext cx="1347849" cy="18248"/>
          </a:xfrm>
          <a:prstGeom prst="straightConnector1">
            <a:avLst/>
          </a:prstGeom>
          <a:noFill/>
          <a:ln cap="flat" cmpd="sng" w="9525">
            <a:solidFill>
              <a:srgbClr val="595959"/>
            </a:solidFill>
            <a:prstDash val="solid"/>
            <a:round/>
            <a:headEnd len="med" w="med" type="none"/>
            <a:tailEnd len="med" w="med" type="triangle"/>
          </a:ln>
        </p:spPr>
      </p:cxnSp>
      <p:sp>
        <p:nvSpPr>
          <p:cNvPr id="227" name="Google Shape;227;p44"/>
          <p:cNvSpPr/>
          <p:nvPr/>
        </p:nvSpPr>
        <p:spPr>
          <a:xfrm>
            <a:off x="4572000" y="-10275"/>
            <a:ext cx="4614600" cy="5143500"/>
          </a:xfrm>
          <a:prstGeom prst="rect">
            <a:avLst/>
          </a:prstGeom>
          <a:solidFill>
            <a:srgbClr val="02A9F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060A0"/>
              </a:solidFill>
            </a:endParaRPr>
          </a:p>
        </p:txBody>
      </p:sp>
      <p:cxnSp>
        <p:nvCxnSpPr>
          <p:cNvPr id="228" name="Google Shape;228;p44"/>
          <p:cNvCxnSpPr/>
          <p:nvPr/>
        </p:nvCxnSpPr>
        <p:spPr>
          <a:xfrm rot="9312202">
            <a:off x="1738782" y="2496169"/>
            <a:ext cx="1117314" cy="559114"/>
          </a:xfrm>
          <a:prstGeom prst="straightConnector1">
            <a:avLst/>
          </a:prstGeom>
          <a:noFill/>
          <a:ln cap="flat" cmpd="sng" w="9525">
            <a:solidFill>
              <a:srgbClr val="595959"/>
            </a:solidFill>
            <a:prstDash val="solid"/>
            <a:round/>
            <a:headEnd len="med" w="med" type="none"/>
            <a:tailEnd len="med" w="med" type="triangle"/>
          </a:ln>
        </p:spPr>
      </p:cxnSp>
      <p:pic>
        <p:nvPicPr>
          <p:cNvPr id="229" name="Google Shape;229;p44"/>
          <p:cNvPicPr preferRelativeResize="0"/>
          <p:nvPr/>
        </p:nvPicPr>
        <p:blipFill>
          <a:blip r:embed="rId3">
            <a:alphaModFix/>
          </a:blip>
          <a:stretch>
            <a:fillRect/>
          </a:stretch>
        </p:blipFill>
        <p:spPr>
          <a:xfrm>
            <a:off x="3010428" y="1752206"/>
            <a:ext cx="1111390" cy="1528205"/>
          </a:xfrm>
          <a:prstGeom prst="rect">
            <a:avLst/>
          </a:prstGeom>
          <a:noFill/>
          <a:ln>
            <a:noFill/>
          </a:ln>
        </p:spPr>
      </p:pic>
      <p:sp>
        <p:nvSpPr>
          <p:cNvPr id="230" name="Google Shape;230;p44"/>
          <p:cNvSpPr txBox="1"/>
          <p:nvPr/>
        </p:nvSpPr>
        <p:spPr>
          <a:xfrm rot="43769">
            <a:off x="1867333" y="2261079"/>
            <a:ext cx="918974" cy="367549"/>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SYN</a:t>
            </a:r>
            <a:endParaRPr sz="1200">
              <a:solidFill>
                <a:srgbClr val="000000"/>
              </a:solidFill>
            </a:endParaRPr>
          </a:p>
        </p:txBody>
      </p:sp>
      <p:sp>
        <p:nvSpPr>
          <p:cNvPr id="231" name="Google Shape;231;p44"/>
          <p:cNvSpPr txBox="1"/>
          <p:nvPr/>
        </p:nvSpPr>
        <p:spPr>
          <a:xfrm rot="-17610">
            <a:off x="1338452" y="3605468"/>
            <a:ext cx="1874125" cy="367518"/>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rgbClr val="990000"/>
                </a:solidFill>
              </a:rPr>
              <a:t>No return ACK</a:t>
            </a:r>
            <a:endParaRPr b="1" sz="1200">
              <a:solidFill>
                <a:srgbClr val="990000"/>
              </a:solidFill>
            </a:endParaRPr>
          </a:p>
        </p:txBody>
      </p:sp>
      <p:pic>
        <p:nvPicPr>
          <p:cNvPr id="232" name="Google Shape;232;p44"/>
          <p:cNvPicPr preferRelativeResize="0"/>
          <p:nvPr/>
        </p:nvPicPr>
        <p:blipFill>
          <a:blip r:embed="rId4">
            <a:alphaModFix/>
          </a:blip>
          <a:stretch>
            <a:fillRect/>
          </a:stretch>
        </p:blipFill>
        <p:spPr>
          <a:xfrm>
            <a:off x="702834" y="1809211"/>
            <a:ext cx="881641" cy="851714"/>
          </a:xfrm>
          <a:prstGeom prst="rect">
            <a:avLst/>
          </a:prstGeom>
          <a:noFill/>
          <a:ln>
            <a:noFill/>
          </a:ln>
        </p:spPr>
      </p:pic>
      <p:sp>
        <p:nvSpPr>
          <p:cNvPr id="233" name="Google Shape;233;p44"/>
          <p:cNvSpPr txBox="1"/>
          <p:nvPr/>
        </p:nvSpPr>
        <p:spPr>
          <a:xfrm>
            <a:off x="3085723" y="3263447"/>
            <a:ext cx="1110300" cy="396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Server</a:t>
            </a:r>
            <a:endParaRPr/>
          </a:p>
        </p:txBody>
      </p:sp>
      <p:sp>
        <p:nvSpPr>
          <p:cNvPr id="234" name="Google Shape;234;p44"/>
          <p:cNvSpPr txBox="1"/>
          <p:nvPr/>
        </p:nvSpPr>
        <p:spPr>
          <a:xfrm>
            <a:off x="451536" y="2577638"/>
            <a:ext cx="1378200" cy="396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Adversary</a:t>
            </a:r>
            <a:endParaRPr/>
          </a:p>
        </p:txBody>
      </p:sp>
      <p:cxnSp>
        <p:nvCxnSpPr>
          <p:cNvPr id="235" name="Google Shape;235;p44"/>
          <p:cNvCxnSpPr/>
          <p:nvPr/>
        </p:nvCxnSpPr>
        <p:spPr>
          <a:xfrm rot="-1436703">
            <a:off x="1796434" y="1909366"/>
            <a:ext cx="1100625" cy="532647"/>
          </a:xfrm>
          <a:prstGeom prst="straightConnector1">
            <a:avLst/>
          </a:prstGeom>
          <a:noFill/>
          <a:ln cap="flat" cmpd="sng" w="9525">
            <a:solidFill>
              <a:srgbClr val="595959"/>
            </a:solidFill>
            <a:prstDash val="solid"/>
            <a:round/>
            <a:headEnd len="med" w="med" type="none"/>
            <a:tailEnd len="med" w="med" type="triangle"/>
          </a:ln>
        </p:spPr>
      </p:cxnSp>
      <p:sp>
        <p:nvSpPr>
          <p:cNvPr id="236" name="Google Shape;236;p44"/>
          <p:cNvSpPr txBox="1"/>
          <p:nvPr/>
        </p:nvSpPr>
        <p:spPr>
          <a:xfrm rot="43769">
            <a:off x="1927032" y="1912815"/>
            <a:ext cx="918974" cy="367554"/>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SYN</a:t>
            </a:r>
            <a:endParaRPr sz="1200"/>
          </a:p>
        </p:txBody>
      </p:sp>
      <p:cxnSp>
        <p:nvCxnSpPr>
          <p:cNvPr id="237" name="Google Shape;237;p44"/>
          <p:cNvCxnSpPr/>
          <p:nvPr/>
        </p:nvCxnSpPr>
        <p:spPr>
          <a:xfrm rot="-952166">
            <a:off x="1722156" y="2165158"/>
            <a:ext cx="1212304" cy="385220"/>
          </a:xfrm>
          <a:prstGeom prst="straightConnector1">
            <a:avLst/>
          </a:prstGeom>
          <a:noFill/>
          <a:ln cap="flat" cmpd="sng" w="9525">
            <a:solidFill>
              <a:srgbClr val="595959"/>
            </a:solidFill>
            <a:prstDash val="solid"/>
            <a:round/>
            <a:headEnd len="med" w="med" type="none"/>
            <a:tailEnd len="med" w="med" type="triangle"/>
          </a:ln>
        </p:spPr>
      </p:cxnSp>
      <p:sp>
        <p:nvSpPr>
          <p:cNvPr id="238" name="Google Shape;238;p44"/>
          <p:cNvSpPr txBox="1"/>
          <p:nvPr/>
        </p:nvSpPr>
        <p:spPr>
          <a:xfrm rot="43769">
            <a:off x="1890144" y="2092046"/>
            <a:ext cx="918974" cy="367549"/>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SYN</a:t>
            </a:r>
            <a:endParaRPr sz="1200">
              <a:solidFill>
                <a:srgbClr val="000000"/>
              </a:solidFill>
            </a:endParaRPr>
          </a:p>
        </p:txBody>
      </p:sp>
      <p:cxnSp>
        <p:nvCxnSpPr>
          <p:cNvPr id="239" name="Google Shape;239;p44"/>
          <p:cNvCxnSpPr/>
          <p:nvPr/>
        </p:nvCxnSpPr>
        <p:spPr>
          <a:xfrm rot="-1436703">
            <a:off x="1786230" y="2257819"/>
            <a:ext cx="1100625" cy="532647"/>
          </a:xfrm>
          <a:prstGeom prst="straightConnector1">
            <a:avLst/>
          </a:prstGeom>
          <a:noFill/>
          <a:ln cap="flat" cmpd="sng" w="9525">
            <a:solidFill>
              <a:srgbClr val="595959"/>
            </a:solidFill>
            <a:prstDash val="solid"/>
            <a:round/>
            <a:headEnd len="med" w="med" type="none"/>
            <a:tailEnd len="med" w="med" type="triangle"/>
          </a:ln>
        </p:spPr>
      </p:cxnSp>
      <p:sp>
        <p:nvSpPr>
          <p:cNvPr id="240" name="Google Shape;240;p44"/>
          <p:cNvSpPr/>
          <p:nvPr/>
        </p:nvSpPr>
        <p:spPr>
          <a:xfrm>
            <a:off x="3913431" y="2127914"/>
            <a:ext cx="503700" cy="228900"/>
          </a:xfrm>
          <a:prstGeom prst="cube">
            <a:avLst>
              <a:gd fmla="val 25000" name="adj"/>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500">
                <a:solidFill>
                  <a:schemeClr val="dk1"/>
                </a:solidFill>
              </a:rPr>
              <a:t>memory</a:t>
            </a:r>
            <a:endParaRPr sz="100"/>
          </a:p>
        </p:txBody>
      </p:sp>
      <p:sp>
        <p:nvSpPr>
          <p:cNvPr id="241" name="Google Shape;241;p44"/>
          <p:cNvSpPr/>
          <p:nvPr/>
        </p:nvSpPr>
        <p:spPr>
          <a:xfrm>
            <a:off x="3913431" y="2369597"/>
            <a:ext cx="503700" cy="228900"/>
          </a:xfrm>
          <a:prstGeom prst="cube">
            <a:avLst>
              <a:gd fmla="val 25000" name="adj"/>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500">
                <a:solidFill>
                  <a:schemeClr val="dk1"/>
                </a:solidFill>
              </a:rPr>
              <a:t>memory</a:t>
            </a:r>
            <a:endParaRPr b="1" sz="1000">
              <a:solidFill>
                <a:schemeClr val="dk1"/>
              </a:solidFill>
            </a:endParaRPr>
          </a:p>
        </p:txBody>
      </p:sp>
      <p:sp>
        <p:nvSpPr>
          <p:cNvPr id="242" name="Google Shape;242;p44"/>
          <p:cNvSpPr/>
          <p:nvPr/>
        </p:nvSpPr>
        <p:spPr>
          <a:xfrm>
            <a:off x="3913431" y="2611280"/>
            <a:ext cx="503700" cy="228900"/>
          </a:xfrm>
          <a:prstGeom prst="cube">
            <a:avLst>
              <a:gd fmla="val 25000" name="adj"/>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500">
                <a:solidFill>
                  <a:schemeClr val="dk1"/>
                </a:solidFill>
              </a:rPr>
              <a:t>memory</a:t>
            </a:r>
            <a:endParaRPr b="1" sz="1000">
              <a:solidFill>
                <a:schemeClr val="dk1"/>
              </a:solidFill>
            </a:endParaRPr>
          </a:p>
        </p:txBody>
      </p:sp>
      <p:sp>
        <p:nvSpPr>
          <p:cNvPr id="243" name="Google Shape;243;p44"/>
          <p:cNvSpPr txBox="1"/>
          <p:nvPr>
            <p:ph idx="4294967295" type="title"/>
          </p:nvPr>
        </p:nvSpPr>
        <p:spPr>
          <a:xfrm>
            <a:off x="344500" y="264375"/>
            <a:ext cx="4072500" cy="414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850">
                <a:solidFill>
                  <a:srgbClr val="02A9F7"/>
                </a:solidFill>
              </a:rPr>
              <a:t>The Attack</a:t>
            </a:r>
            <a:endParaRPr sz="2850">
              <a:solidFill>
                <a:srgbClr val="02A9F7"/>
              </a:solidFill>
            </a:endParaRPr>
          </a:p>
          <a:p>
            <a:pPr indent="0" lvl="0" marL="0" rtl="0" algn="l">
              <a:spcBef>
                <a:spcPts val="0"/>
              </a:spcBef>
              <a:spcAft>
                <a:spcPts val="0"/>
              </a:spcAft>
              <a:buNone/>
            </a:pPr>
            <a:r>
              <a:t/>
            </a:r>
            <a:endParaRPr sz="2460">
              <a:solidFill>
                <a:srgbClr val="FBBC05"/>
              </a:solidFill>
            </a:endParaRPr>
          </a:p>
          <a:p>
            <a:pPr indent="0" lvl="0" marL="0" rtl="0" algn="l">
              <a:spcBef>
                <a:spcPts val="0"/>
              </a:spcBef>
              <a:spcAft>
                <a:spcPts val="0"/>
              </a:spcAft>
              <a:buNone/>
            </a:pPr>
            <a:r>
              <a:t/>
            </a:r>
            <a:endParaRPr/>
          </a:p>
        </p:txBody>
      </p:sp>
      <p:pic>
        <p:nvPicPr>
          <p:cNvPr id="244" name="Google Shape;244;p44"/>
          <p:cNvPicPr preferRelativeResize="0"/>
          <p:nvPr/>
        </p:nvPicPr>
        <p:blipFill>
          <a:blip r:embed="rId5">
            <a:alphaModFix/>
          </a:blip>
          <a:stretch>
            <a:fillRect/>
          </a:stretch>
        </p:blipFill>
        <p:spPr>
          <a:xfrm>
            <a:off x="4048500" y="2128425"/>
            <a:ext cx="248600" cy="197851"/>
          </a:xfrm>
          <a:prstGeom prst="rect">
            <a:avLst/>
          </a:prstGeom>
          <a:noFill/>
          <a:ln>
            <a:noFill/>
          </a:ln>
        </p:spPr>
      </p:pic>
      <p:pic>
        <p:nvPicPr>
          <p:cNvPr id="245" name="Google Shape;245;p44"/>
          <p:cNvPicPr preferRelativeResize="0"/>
          <p:nvPr/>
        </p:nvPicPr>
        <p:blipFill>
          <a:blip r:embed="rId5">
            <a:alphaModFix/>
          </a:blip>
          <a:stretch>
            <a:fillRect/>
          </a:stretch>
        </p:blipFill>
        <p:spPr>
          <a:xfrm>
            <a:off x="4048500" y="2384325"/>
            <a:ext cx="248600" cy="197851"/>
          </a:xfrm>
          <a:prstGeom prst="rect">
            <a:avLst/>
          </a:prstGeom>
          <a:noFill/>
          <a:ln>
            <a:noFill/>
          </a:ln>
        </p:spPr>
      </p:pic>
      <p:pic>
        <p:nvPicPr>
          <p:cNvPr id="246" name="Google Shape;246;p44"/>
          <p:cNvPicPr preferRelativeResize="0"/>
          <p:nvPr/>
        </p:nvPicPr>
        <p:blipFill>
          <a:blip r:embed="rId5">
            <a:alphaModFix/>
          </a:blip>
          <a:stretch>
            <a:fillRect/>
          </a:stretch>
        </p:blipFill>
        <p:spPr>
          <a:xfrm>
            <a:off x="4048500" y="2630775"/>
            <a:ext cx="248600" cy="197851"/>
          </a:xfrm>
          <a:prstGeom prst="rect">
            <a:avLst/>
          </a:prstGeom>
          <a:noFill/>
          <a:ln>
            <a:noFill/>
          </a:ln>
        </p:spPr>
      </p:pic>
      <p:sp>
        <p:nvSpPr>
          <p:cNvPr id="247" name="Google Shape;247;p44"/>
          <p:cNvSpPr txBox="1"/>
          <p:nvPr>
            <p:ph idx="1" type="body"/>
          </p:nvPr>
        </p:nvSpPr>
        <p:spPr>
          <a:xfrm>
            <a:off x="4939500" y="1562275"/>
            <a:ext cx="3957000" cy="1921200"/>
          </a:xfrm>
          <a:prstGeom prst="rect">
            <a:avLst/>
          </a:prstGeom>
        </p:spPr>
        <p:txBody>
          <a:bodyPr anchorCtr="0" anchor="t" bIns="91425" lIns="91425" spcFirstLastPara="1" rIns="91425" wrap="square" tIns="91425">
            <a:noAutofit/>
          </a:bodyPr>
          <a:lstStyle/>
          <a:p>
            <a:pPr indent="-336550" lvl="0" marL="457200" rtl="0" algn="l">
              <a:lnSpc>
                <a:spcPct val="95000"/>
              </a:lnSpc>
              <a:spcBef>
                <a:spcPts val="1000"/>
              </a:spcBef>
              <a:spcAft>
                <a:spcPts val="0"/>
              </a:spcAft>
              <a:buClr>
                <a:schemeClr val="lt1"/>
              </a:buClr>
              <a:buSzPts val="1700"/>
              <a:buChar char="-"/>
            </a:pPr>
            <a:r>
              <a:rPr lang="en" sz="1700">
                <a:solidFill>
                  <a:schemeClr val="lt1"/>
                </a:solidFill>
              </a:rPr>
              <a:t>The most pervasive class of DDoS </a:t>
            </a:r>
            <a:endParaRPr sz="1700">
              <a:solidFill>
                <a:schemeClr val="lt1"/>
              </a:solidFill>
            </a:endParaRPr>
          </a:p>
          <a:p>
            <a:pPr indent="-336550" lvl="0" marL="457200" rtl="0" algn="l">
              <a:lnSpc>
                <a:spcPct val="95000"/>
              </a:lnSpc>
              <a:spcBef>
                <a:spcPts val="1200"/>
              </a:spcBef>
              <a:spcAft>
                <a:spcPts val="1200"/>
              </a:spcAft>
              <a:buClr>
                <a:schemeClr val="lt1"/>
              </a:buClr>
              <a:buSzPts val="1700"/>
              <a:buChar char="-"/>
            </a:pPr>
            <a:r>
              <a:rPr lang="en" sz="1700">
                <a:solidFill>
                  <a:schemeClr val="lt1"/>
                </a:solidFill>
              </a:rPr>
              <a:t>T</a:t>
            </a:r>
            <a:r>
              <a:rPr lang="en" sz="1700">
                <a:solidFill>
                  <a:schemeClr val="lt1"/>
                </a:solidFill>
              </a:rPr>
              <a:t>argets TCP 3WHS </a:t>
            </a:r>
            <a:endParaRPr sz="1700">
              <a:solidFill>
                <a:schemeClr val="lt1"/>
              </a:solidFill>
            </a:endParaRPr>
          </a:p>
        </p:txBody>
      </p:sp>
      <p:sp>
        <p:nvSpPr>
          <p:cNvPr id="248" name="Google Shape;248;p44"/>
          <p:cNvSpPr txBox="1"/>
          <p:nvPr/>
        </p:nvSpPr>
        <p:spPr>
          <a:xfrm>
            <a:off x="4724400" y="1102575"/>
            <a:ext cx="4295700" cy="51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1"/>
                </a:solidFill>
                <a:latin typeface="Google Sans"/>
                <a:ea typeface="Google Sans"/>
                <a:cs typeface="Google Sans"/>
                <a:sym typeface="Google Sans"/>
              </a:rPr>
              <a:t>SYN Flooding</a:t>
            </a:r>
            <a:endParaRPr sz="2100">
              <a:solidFill>
                <a:schemeClr val="lt1"/>
              </a:solidFill>
              <a:latin typeface="Google Sans"/>
              <a:ea typeface="Google Sans"/>
              <a:cs typeface="Google Sans"/>
              <a:sym typeface="Google Sans"/>
            </a:endParaRPr>
          </a:p>
        </p:txBody>
      </p:sp>
      <p:sp>
        <p:nvSpPr>
          <p:cNvPr id="249" name="Google Shape;249;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250" name="Google Shape;250;p44"/>
          <p:cNvSpPr txBox="1"/>
          <p:nvPr/>
        </p:nvSpPr>
        <p:spPr>
          <a:xfrm rot="64111">
            <a:off x="1594848" y="2540784"/>
            <a:ext cx="1463955" cy="368082"/>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SYN-ACK</a:t>
            </a:r>
            <a:endParaRPr sz="600"/>
          </a:p>
        </p:txBody>
      </p:sp>
      <p:pic>
        <p:nvPicPr>
          <p:cNvPr id="251" name="Google Shape;251;p44"/>
          <p:cNvPicPr preferRelativeResize="0"/>
          <p:nvPr/>
        </p:nvPicPr>
        <p:blipFill>
          <a:blip r:embed="rId6">
            <a:alphaModFix/>
          </a:blip>
          <a:stretch>
            <a:fillRect/>
          </a:stretch>
        </p:blipFill>
        <p:spPr>
          <a:xfrm>
            <a:off x="169375" y="1529150"/>
            <a:ext cx="768402" cy="776520"/>
          </a:xfrm>
          <a:prstGeom prst="rect">
            <a:avLst/>
          </a:prstGeom>
          <a:noFill/>
          <a:ln>
            <a:noFill/>
          </a:ln>
        </p:spPr>
      </p:pic>
      <p:sp>
        <p:nvSpPr>
          <p:cNvPr id="252" name="Google Shape;252;p44"/>
          <p:cNvSpPr txBox="1"/>
          <p:nvPr>
            <p:ph idx="1" type="body"/>
          </p:nvPr>
        </p:nvSpPr>
        <p:spPr>
          <a:xfrm>
            <a:off x="4939500" y="2440400"/>
            <a:ext cx="3957000" cy="1921200"/>
          </a:xfrm>
          <a:prstGeom prst="rect">
            <a:avLst/>
          </a:prstGeom>
        </p:spPr>
        <p:txBody>
          <a:bodyPr anchorCtr="0" anchor="t" bIns="91425" lIns="91425" spcFirstLastPara="1" rIns="91425" wrap="square" tIns="91425">
            <a:noAutofit/>
          </a:bodyPr>
          <a:lstStyle/>
          <a:p>
            <a:pPr indent="-336550" lvl="0" marL="457200" rtl="0" algn="l">
              <a:lnSpc>
                <a:spcPct val="95000"/>
              </a:lnSpc>
              <a:spcBef>
                <a:spcPts val="0"/>
              </a:spcBef>
              <a:spcAft>
                <a:spcPts val="0"/>
              </a:spcAft>
              <a:buClr>
                <a:schemeClr val="lt1"/>
              </a:buClr>
              <a:buSzPts val="1700"/>
              <a:buChar char="-"/>
            </a:pPr>
            <a:r>
              <a:rPr lang="en" sz="1700">
                <a:solidFill>
                  <a:srgbClr val="990000"/>
                </a:solidFill>
              </a:rPr>
              <a:t>E</a:t>
            </a:r>
            <a:r>
              <a:rPr lang="en" sz="1700">
                <a:solidFill>
                  <a:srgbClr val="990000"/>
                </a:solidFill>
              </a:rPr>
              <a:t>xhaust </a:t>
            </a:r>
            <a:r>
              <a:rPr lang="en" sz="1700">
                <a:solidFill>
                  <a:schemeClr val="lt1"/>
                </a:solidFill>
              </a:rPr>
              <a:t>server memory resources</a:t>
            </a:r>
            <a:endParaRPr sz="1700">
              <a:solidFill>
                <a:schemeClr val="lt1"/>
              </a:solidFill>
            </a:endParaRPr>
          </a:p>
          <a:p>
            <a:pPr indent="-336550" lvl="0" marL="457200" rtl="0" algn="l">
              <a:lnSpc>
                <a:spcPct val="95000"/>
              </a:lnSpc>
              <a:spcBef>
                <a:spcPts val="1000"/>
              </a:spcBef>
              <a:spcAft>
                <a:spcPts val="1200"/>
              </a:spcAft>
              <a:buClr>
                <a:schemeClr val="lt1"/>
              </a:buClr>
              <a:buSzPts val="1700"/>
              <a:buChar char="-"/>
            </a:pPr>
            <a:r>
              <a:rPr lang="en" sz="1700">
                <a:solidFill>
                  <a:srgbClr val="990000"/>
                </a:solidFill>
              </a:rPr>
              <a:t>D</a:t>
            </a:r>
            <a:r>
              <a:rPr lang="en" sz="1700">
                <a:solidFill>
                  <a:srgbClr val="990000"/>
                </a:solidFill>
              </a:rPr>
              <a:t>eny </a:t>
            </a:r>
            <a:r>
              <a:rPr lang="en" sz="1700">
                <a:solidFill>
                  <a:schemeClr val="lt1"/>
                </a:solidFill>
              </a:rPr>
              <a:t>legitimate client requests</a:t>
            </a:r>
            <a:endParaRPr sz="17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par>
                                <p:cTn fill="hold" nodeType="with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par>
                                <p:cTn fill="hold" nodeType="with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par>
                                <p:cTn fill="hold" nodeType="with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par>
                                <p:cTn fill="hold" nodeType="with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par>
                                <p:cTn fill="hold" nodeType="with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par>
                                <p:cTn fill="hold" nodeType="with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par>
                                <p:cTn fill="hold" nodeType="with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par>
                                <p:cTn fill="hold" nodeType="with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par>
                                <p:cTn fill="hold" nodeType="with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par>
                                <p:cTn fill="hold" nodeType="with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par>
                                <p:cTn fill="hold" nodeType="with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par>
                                <p:cTn fill="hold" nodeType="with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gtEl>
                                        <p:attrNameLst>
                                          <p:attrName>style.visibility</p:attrName>
                                        </p:attrNameLst>
                                      </p:cBhvr>
                                      <p:to>
                                        <p:strVal val="visible"/>
                                      </p:to>
                                    </p:set>
                                    <p:animEffect filter="fade" transition="in">
                                      <p:cBhvr>
                                        <p:cTn dur="1000"/>
                                        <p:tgtEl>
                                          <p:spTgt spid="244"/>
                                        </p:tgtEl>
                                      </p:cBhvr>
                                    </p:animEffect>
                                  </p:childTnLst>
                                </p:cTn>
                              </p:par>
                              <p:par>
                                <p:cTn fill="hold" nodeType="with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par>
                                <p:cTn fill="hold" nodeType="with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par>
                                <p:cTn fill="hold" nodeType="with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cxnSp>
        <p:nvCxnSpPr>
          <p:cNvPr id="257" name="Google Shape;257;p45"/>
          <p:cNvCxnSpPr/>
          <p:nvPr/>
        </p:nvCxnSpPr>
        <p:spPr>
          <a:xfrm rot="9312202">
            <a:off x="1738782" y="2496169"/>
            <a:ext cx="1117314" cy="559114"/>
          </a:xfrm>
          <a:prstGeom prst="straightConnector1">
            <a:avLst/>
          </a:prstGeom>
          <a:noFill/>
          <a:ln cap="flat" cmpd="sng" w="9525">
            <a:solidFill>
              <a:srgbClr val="595959"/>
            </a:solidFill>
            <a:prstDash val="solid"/>
            <a:round/>
            <a:headEnd len="med" w="med" type="none"/>
            <a:tailEnd len="med" w="med" type="triangle"/>
          </a:ln>
        </p:spPr>
      </p:cxnSp>
      <p:sp>
        <p:nvSpPr>
          <p:cNvPr id="258" name="Google Shape;258;p45"/>
          <p:cNvSpPr txBox="1"/>
          <p:nvPr/>
        </p:nvSpPr>
        <p:spPr>
          <a:xfrm rot="43769">
            <a:off x="1867333" y="2261079"/>
            <a:ext cx="918974" cy="367549"/>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SYN</a:t>
            </a:r>
            <a:endParaRPr sz="1200">
              <a:solidFill>
                <a:srgbClr val="000000"/>
              </a:solidFill>
            </a:endParaRPr>
          </a:p>
        </p:txBody>
      </p:sp>
      <p:cxnSp>
        <p:nvCxnSpPr>
          <p:cNvPr id="259" name="Google Shape;259;p45"/>
          <p:cNvCxnSpPr/>
          <p:nvPr/>
        </p:nvCxnSpPr>
        <p:spPr>
          <a:xfrm rot="-1436703">
            <a:off x="1796434" y="1909366"/>
            <a:ext cx="1100625" cy="532647"/>
          </a:xfrm>
          <a:prstGeom prst="straightConnector1">
            <a:avLst/>
          </a:prstGeom>
          <a:noFill/>
          <a:ln cap="flat" cmpd="sng" w="9525">
            <a:solidFill>
              <a:srgbClr val="595959"/>
            </a:solidFill>
            <a:prstDash val="solid"/>
            <a:round/>
            <a:headEnd len="med" w="med" type="none"/>
            <a:tailEnd len="med" w="med" type="triangle"/>
          </a:ln>
        </p:spPr>
      </p:cxnSp>
      <p:sp>
        <p:nvSpPr>
          <p:cNvPr id="260" name="Google Shape;260;p45"/>
          <p:cNvSpPr txBox="1"/>
          <p:nvPr/>
        </p:nvSpPr>
        <p:spPr>
          <a:xfrm rot="43769">
            <a:off x="1927032" y="1912815"/>
            <a:ext cx="918974" cy="367554"/>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SYN</a:t>
            </a:r>
            <a:endParaRPr sz="1200"/>
          </a:p>
        </p:txBody>
      </p:sp>
      <p:cxnSp>
        <p:nvCxnSpPr>
          <p:cNvPr id="261" name="Google Shape;261;p45"/>
          <p:cNvCxnSpPr/>
          <p:nvPr/>
        </p:nvCxnSpPr>
        <p:spPr>
          <a:xfrm rot="-952166">
            <a:off x="1722156" y="2165158"/>
            <a:ext cx="1212304" cy="385220"/>
          </a:xfrm>
          <a:prstGeom prst="straightConnector1">
            <a:avLst/>
          </a:prstGeom>
          <a:noFill/>
          <a:ln cap="flat" cmpd="sng" w="9525">
            <a:solidFill>
              <a:srgbClr val="595959"/>
            </a:solidFill>
            <a:prstDash val="solid"/>
            <a:round/>
            <a:headEnd len="med" w="med" type="none"/>
            <a:tailEnd len="med" w="med" type="triangle"/>
          </a:ln>
        </p:spPr>
      </p:cxnSp>
      <p:sp>
        <p:nvSpPr>
          <p:cNvPr id="262" name="Google Shape;262;p45"/>
          <p:cNvSpPr txBox="1"/>
          <p:nvPr/>
        </p:nvSpPr>
        <p:spPr>
          <a:xfrm rot="43769">
            <a:off x="1890144" y="2092046"/>
            <a:ext cx="918974" cy="367549"/>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SYN</a:t>
            </a:r>
            <a:endParaRPr sz="1200">
              <a:solidFill>
                <a:srgbClr val="000000"/>
              </a:solidFill>
            </a:endParaRPr>
          </a:p>
        </p:txBody>
      </p:sp>
      <p:cxnSp>
        <p:nvCxnSpPr>
          <p:cNvPr id="263" name="Google Shape;263;p45"/>
          <p:cNvCxnSpPr/>
          <p:nvPr/>
        </p:nvCxnSpPr>
        <p:spPr>
          <a:xfrm rot="-1436703">
            <a:off x="1786230" y="2257819"/>
            <a:ext cx="1100625" cy="532647"/>
          </a:xfrm>
          <a:prstGeom prst="straightConnector1">
            <a:avLst/>
          </a:prstGeom>
          <a:noFill/>
          <a:ln cap="flat" cmpd="sng" w="9525">
            <a:solidFill>
              <a:srgbClr val="595959"/>
            </a:solidFill>
            <a:prstDash val="solid"/>
            <a:round/>
            <a:headEnd len="med" w="med" type="none"/>
            <a:tailEnd len="med" w="med" type="triangle"/>
          </a:ln>
        </p:spPr>
      </p:cxnSp>
      <p:pic>
        <p:nvPicPr>
          <p:cNvPr id="264" name="Google Shape;264;p45"/>
          <p:cNvPicPr preferRelativeResize="0"/>
          <p:nvPr/>
        </p:nvPicPr>
        <p:blipFill>
          <a:blip r:embed="rId3">
            <a:alphaModFix/>
          </a:blip>
          <a:stretch>
            <a:fillRect/>
          </a:stretch>
        </p:blipFill>
        <p:spPr>
          <a:xfrm>
            <a:off x="3010428" y="1752206"/>
            <a:ext cx="1111390" cy="1528205"/>
          </a:xfrm>
          <a:prstGeom prst="rect">
            <a:avLst/>
          </a:prstGeom>
          <a:noFill/>
          <a:ln>
            <a:noFill/>
          </a:ln>
        </p:spPr>
      </p:pic>
      <p:sp>
        <p:nvSpPr>
          <p:cNvPr id="265" name="Google Shape;265;p45"/>
          <p:cNvSpPr/>
          <p:nvPr/>
        </p:nvSpPr>
        <p:spPr>
          <a:xfrm>
            <a:off x="3913431" y="2611280"/>
            <a:ext cx="503700" cy="228900"/>
          </a:xfrm>
          <a:prstGeom prst="cube">
            <a:avLst>
              <a:gd fmla="val 25000" name="adj"/>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500">
                <a:solidFill>
                  <a:schemeClr val="dk1"/>
                </a:solidFill>
              </a:rPr>
              <a:t>memory</a:t>
            </a:r>
            <a:endParaRPr b="1" sz="1000">
              <a:solidFill>
                <a:schemeClr val="dk1"/>
              </a:solidFill>
            </a:endParaRPr>
          </a:p>
        </p:txBody>
      </p:sp>
      <p:sp>
        <p:nvSpPr>
          <p:cNvPr id="266" name="Google Shape;266;p45"/>
          <p:cNvSpPr/>
          <p:nvPr/>
        </p:nvSpPr>
        <p:spPr>
          <a:xfrm>
            <a:off x="4572000" y="-10275"/>
            <a:ext cx="4614600" cy="5143500"/>
          </a:xfrm>
          <a:prstGeom prst="rect">
            <a:avLst/>
          </a:prstGeom>
          <a:solidFill>
            <a:srgbClr val="02A9F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5"/>
          <p:cNvSpPr txBox="1"/>
          <p:nvPr>
            <p:ph idx="4294967295" type="title"/>
          </p:nvPr>
        </p:nvSpPr>
        <p:spPr>
          <a:xfrm>
            <a:off x="344500" y="264375"/>
            <a:ext cx="4072500" cy="414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850">
                <a:solidFill>
                  <a:srgbClr val="02A9F7"/>
                </a:solidFill>
              </a:rPr>
              <a:t>Traditional Defense </a:t>
            </a:r>
            <a:endParaRPr sz="2850">
              <a:solidFill>
                <a:srgbClr val="02A9F7"/>
              </a:solidFill>
            </a:endParaRPr>
          </a:p>
          <a:p>
            <a:pPr indent="0" lvl="0" marL="0" rtl="0" algn="l">
              <a:spcBef>
                <a:spcPts val="0"/>
              </a:spcBef>
              <a:spcAft>
                <a:spcPts val="0"/>
              </a:spcAft>
              <a:buNone/>
            </a:pPr>
            <a:r>
              <a:rPr lang="en" sz="2850">
                <a:solidFill>
                  <a:srgbClr val="02A9F7"/>
                </a:solidFill>
              </a:rPr>
              <a:t>(with Adversary)</a:t>
            </a:r>
            <a:endParaRPr>
              <a:solidFill>
                <a:srgbClr val="02A9F7"/>
              </a:solidFill>
            </a:endParaRPr>
          </a:p>
        </p:txBody>
      </p:sp>
      <p:sp>
        <p:nvSpPr>
          <p:cNvPr id="268" name="Google Shape;268;p45"/>
          <p:cNvSpPr txBox="1"/>
          <p:nvPr>
            <p:ph idx="1" type="body"/>
          </p:nvPr>
        </p:nvSpPr>
        <p:spPr>
          <a:xfrm>
            <a:off x="4939500" y="1028875"/>
            <a:ext cx="3957000" cy="2104800"/>
          </a:xfrm>
          <a:prstGeom prst="rect">
            <a:avLst/>
          </a:prstGeom>
        </p:spPr>
        <p:txBody>
          <a:bodyPr anchorCtr="0" anchor="t" bIns="91425" lIns="91425" spcFirstLastPara="1" rIns="91425" wrap="square" tIns="91425">
            <a:normAutofit/>
          </a:bodyPr>
          <a:lstStyle/>
          <a:p>
            <a:pPr indent="-336550" lvl="0" marL="457200" rtl="0" algn="l">
              <a:lnSpc>
                <a:spcPct val="95000"/>
              </a:lnSpc>
              <a:spcBef>
                <a:spcPts val="1000"/>
              </a:spcBef>
              <a:spcAft>
                <a:spcPts val="0"/>
              </a:spcAft>
              <a:buClr>
                <a:schemeClr val="lt1"/>
              </a:buClr>
              <a:buSzPts val="1700"/>
              <a:buChar char="-"/>
            </a:pPr>
            <a:r>
              <a:rPr lang="en" sz="1700">
                <a:solidFill>
                  <a:schemeClr val="lt1"/>
                </a:solidFill>
              </a:rPr>
              <a:t>Avoid consuming server memory for storing connection state</a:t>
            </a:r>
            <a:endParaRPr sz="1700">
              <a:solidFill>
                <a:schemeClr val="lt1"/>
              </a:solidFill>
            </a:endParaRPr>
          </a:p>
          <a:p>
            <a:pPr indent="-336550" lvl="0" marL="457200" rtl="0" algn="l">
              <a:lnSpc>
                <a:spcPct val="95000"/>
              </a:lnSpc>
              <a:spcBef>
                <a:spcPts val="1000"/>
              </a:spcBef>
              <a:spcAft>
                <a:spcPts val="0"/>
              </a:spcAft>
              <a:buClr>
                <a:schemeClr val="lt1"/>
              </a:buClr>
              <a:buSzPts val="1700"/>
              <a:buChar char="-"/>
            </a:pPr>
            <a:r>
              <a:rPr lang="en" sz="1700">
                <a:solidFill>
                  <a:schemeClr val="lt1"/>
                </a:solidFill>
              </a:rPr>
              <a:t>Cryptographically compute a special “cookie” value that stores relevant state </a:t>
            </a:r>
            <a:endParaRPr sz="1700">
              <a:solidFill>
                <a:schemeClr val="lt1"/>
              </a:solidFill>
            </a:endParaRPr>
          </a:p>
        </p:txBody>
      </p:sp>
      <p:sp>
        <p:nvSpPr>
          <p:cNvPr id="269" name="Google Shape;269;p45"/>
          <p:cNvSpPr txBox="1"/>
          <p:nvPr/>
        </p:nvSpPr>
        <p:spPr>
          <a:xfrm>
            <a:off x="3085723" y="3263447"/>
            <a:ext cx="1110300" cy="44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t>Server</a:t>
            </a:r>
            <a:endParaRPr sz="1700"/>
          </a:p>
        </p:txBody>
      </p:sp>
      <p:sp>
        <p:nvSpPr>
          <p:cNvPr id="270" name="Google Shape;270;p45"/>
          <p:cNvSpPr/>
          <p:nvPr/>
        </p:nvSpPr>
        <p:spPr>
          <a:xfrm>
            <a:off x="3913431" y="2127914"/>
            <a:ext cx="503700" cy="228900"/>
          </a:xfrm>
          <a:prstGeom prst="cube">
            <a:avLst>
              <a:gd fmla="val 25000" name="adj"/>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500">
                <a:solidFill>
                  <a:schemeClr val="dk1"/>
                </a:solidFill>
              </a:rPr>
              <a:t>memory</a:t>
            </a:r>
            <a:endParaRPr b="1" sz="1000">
              <a:solidFill>
                <a:schemeClr val="dk1"/>
              </a:solidFill>
            </a:endParaRPr>
          </a:p>
        </p:txBody>
      </p:sp>
      <p:sp>
        <p:nvSpPr>
          <p:cNvPr id="271" name="Google Shape;271;p45"/>
          <p:cNvSpPr/>
          <p:nvPr/>
        </p:nvSpPr>
        <p:spPr>
          <a:xfrm>
            <a:off x="3913431" y="2369597"/>
            <a:ext cx="503700" cy="228900"/>
          </a:xfrm>
          <a:prstGeom prst="cube">
            <a:avLst>
              <a:gd fmla="val 25000" name="adj"/>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500">
                <a:solidFill>
                  <a:schemeClr val="dk1"/>
                </a:solidFill>
              </a:rPr>
              <a:t>memory</a:t>
            </a:r>
            <a:endParaRPr b="1" sz="1000">
              <a:solidFill>
                <a:schemeClr val="dk1"/>
              </a:solidFill>
            </a:endParaRPr>
          </a:p>
        </p:txBody>
      </p:sp>
      <p:sp>
        <p:nvSpPr>
          <p:cNvPr id="272" name="Google Shape;272;p45"/>
          <p:cNvSpPr txBox="1"/>
          <p:nvPr/>
        </p:nvSpPr>
        <p:spPr>
          <a:xfrm>
            <a:off x="4724400" y="693000"/>
            <a:ext cx="4295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Google Sans"/>
                <a:ea typeface="Google Sans"/>
                <a:cs typeface="Google Sans"/>
                <a:sym typeface="Google Sans"/>
              </a:rPr>
              <a:t>SYN Cookies in Server Software</a:t>
            </a:r>
            <a:endParaRPr sz="2000">
              <a:solidFill>
                <a:schemeClr val="lt1"/>
              </a:solidFill>
              <a:latin typeface="Google Sans"/>
              <a:ea typeface="Google Sans"/>
              <a:cs typeface="Google Sans"/>
              <a:sym typeface="Google Sans"/>
            </a:endParaRPr>
          </a:p>
        </p:txBody>
      </p:sp>
      <p:pic>
        <p:nvPicPr>
          <p:cNvPr id="273" name="Google Shape;273;p45"/>
          <p:cNvPicPr preferRelativeResize="0"/>
          <p:nvPr/>
        </p:nvPicPr>
        <p:blipFill>
          <a:blip r:embed="rId4">
            <a:alphaModFix/>
          </a:blip>
          <a:stretch>
            <a:fillRect/>
          </a:stretch>
        </p:blipFill>
        <p:spPr>
          <a:xfrm>
            <a:off x="3080625" y="2562000"/>
            <a:ext cx="416202" cy="414300"/>
          </a:xfrm>
          <a:prstGeom prst="rect">
            <a:avLst/>
          </a:prstGeom>
          <a:noFill/>
          <a:ln cap="flat" cmpd="sng" w="28575">
            <a:solidFill>
              <a:srgbClr val="595959"/>
            </a:solidFill>
            <a:prstDash val="solid"/>
            <a:round/>
            <a:headEnd len="sm" w="sm" type="none"/>
            <a:tailEnd len="sm" w="sm" type="none"/>
          </a:ln>
        </p:spPr>
      </p:pic>
      <p:sp>
        <p:nvSpPr>
          <p:cNvPr id="274" name="Google Shape;274;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75" name="Google Shape;275;p45"/>
          <p:cNvSpPr txBox="1"/>
          <p:nvPr/>
        </p:nvSpPr>
        <p:spPr>
          <a:xfrm rot="-729457">
            <a:off x="1562227" y="2752007"/>
            <a:ext cx="1451556" cy="36792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SYN-ACK</a:t>
            </a:r>
            <a:endParaRPr sz="600">
              <a:solidFill>
                <a:srgbClr val="000000"/>
              </a:solidFill>
            </a:endParaRPr>
          </a:p>
        </p:txBody>
      </p:sp>
      <p:cxnSp>
        <p:nvCxnSpPr>
          <p:cNvPr id="276" name="Google Shape;276;p45"/>
          <p:cNvCxnSpPr/>
          <p:nvPr/>
        </p:nvCxnSpPr>
        <p:spPr>
          <a:xfrm flipH="1" rot="526157">
            <a:off x="1663968" y="2754520"/>
            <a:ext cx="1243638" cy="482759"/>
          </a:xfrm>
          <a:prstGeom prst="straightConnector1">
            <a:avLst/>
          </a:prstGeom>
          <a:noFill/>
          <a:ln cap="flat" cmpd="sng" w="9525">
            <a:solidFill>
              <a:srgbClr val="595959"/>
            </a:solidFill>
            <a:prstDash val="solid"/>
            <a:round/>
            <a:headEnd len="med" w="med" type="none"/>
            <a:tailEnd len="med" w="med" type="triangle"/>
          </a:ln>
        </p:spPr>
      </p:cxnSp>
      <p:sp>
        <p:nvSpPr>
          <p:cNvPr id="277" name="Google Shape;277;p45"/>
          <p:cNvSpPr txBox="1"/>
          <p:nvPr/>
        </p:nvSpPr>
        <p:spPr>
          <a:xfrm rot="-1584687">
            <a:off x="1602164" y="3006497"/>
            <a:ext cx="1451392" cy="36816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SYN-ACK</a:t>
            </a:r>
            <a:endParaRPr sz="1200">
              <a:solidFill>
                <a:srgbClr val="000000"/>
              </a:solidFill>
            </a:endParaRPr>
          </a:p>
        </p:txBody>
      </p:sp>
      <p:cxnSp>
        <p:nvCxnSpPr>
          <p:cNvPr id="278" name="Google Shape;278;p45"/>
          <p:cNvCxnSpPr/>
          <p:nvPr/>
        </p:nvCxnSpPr>
        <p:spPr>
          <a:xfrm rot="9151344">
            <a:off x="1664293" y="3235428"/>
            <a:ext cx="1347849" cy="18248"/>
          </a:xfrm>
          <a:prstGeom prst="straightConnector1">
            <a:avLst/>
          </a:prstGeom>
          <a:noFill/>
          <a:ln cap="flat" cmpd="sng" w="9525">
            <a:solidFill>
              <a:srgbClr val="595959"/>
            </a:solidFill>
            <a:prstDash val="solid"/>
            <a:round/>
            <a:headEnd len="med" w="med" type="none"/>
            <a:tailEnd len="med" w="med" type="triangle"/>
          </a:ln>
        </p:spPr>
      </p:cxnSp>
      <p:sp>
        <p:nvSpPr>
          <p:cNvPr id="279" name="Google Shape;279;p45"/>
          <p:cNvSpPr txBox="1"/>
          <p:nvPr/>
        </p:nvSpPr>
        <p:spPr>
          <a:xfrm rot="-17610">
            <a:off x="1338452" y="3605468"/>
            <a:ext cx="1874125" cy="367518"/>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rgbClr val="990000"/>
                </a:solidFill>
              </a:rPr>
              <a:t>No return ACK</a:t>
            </a:r>
            <a:endParaRPr b="1" sz="1200">
              <a:solidFill>
                <a:srgbClr val="990000"/>
              </a:solidFill>
            </a:endParaRPr>
          </a:p>
        </p:txBody>
      </p:sp>
      <p:pic>
        <p:nvPicPr>
          <p:cNvPr id="280" name="Google Shape;280;p45"/>
          <p:cNvPicPr preferRelativeResize="0"/>
          <p:nvPr/>
        </p:nvPicPr>
        <p:blipFill>
          <a:blip r:embed="rId5">
            <a:alphaModFix/>
          </a:blip>
          <a:stretch>
            <a:fillRect/>
          </a:stretch>
        </p:blipFill>
        <p:spPr>
          <a:xfrm>
            <a:off x="702834" y="1809211"/>
            <a:ext cx="881641" cy="851714"/>
          </a:xfrm>
          <a:prstGeom prst="rect">
            <a:avLst/>
          </a:prstGeom>
          <a:noFill/>
          <a:ln>
            <a:noFill/>
          </a:ln>
        </p:spPr>
      </p:pic>
      <p:sp>
        <p:nvSpPr>
          <p:cNvPr id="281" name="Google Shape;281;p45"/>
          <p:cNvSpPr txBox="1"/>
          <p:nvPr/>
        </p:nvSpPr>
        <p:spPr>
          <a:xfrm>
            <a:off x="451536" y="2577638"/>
            <a:ext cx="1378200" cy="396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Adversary</a:t>
            </a:r>
            <a:endParaRPr/>
          </a:p>
        </p:txBody>
      </p:sp>
      <p:sp>
        <p:nvSpPr>
          <p:cNvPr id="282" name="Google Shape;282;p45"/>
          <p:cNvSpPr txBox="1"/>
          <p:nvPr/>
        </p:nvSpPr>
        <p:spPr>
          <a:xfrm rot="64111">
            <a:off x="1594848" y="2540784"/>
            <a:ext cx="1463955" cy="368082"/>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SYN-ACK</a:t>
            </a:r>
            <a:endParaRPr sz="600"/>
          </a:p>
        </p:txBody>
      </p:sp>
      <p:pic>
        <p:nvPicPr>
          <p:cNvPr id="283" name="Google Shape;283;p45"/>
          <p:cNvPicPr preferRelativeResize="0"/>
          <p:nvPr/>
        </p:nvPicPr>
        <p:blipFill rotWithShape="1">
          <a:blip r:embed="rId6">
            <a:alphaModFix/>
          </a:blip>
          <a:srcRect b="18805" l="20752" r="17938" t="18780"/>
          <a:stretch/>
        </p:blipFill>
        <p:spPr>
          <a:xfrm rot="1319226">
            <a:off x="2784511" y="2653638"/>
            <a:ext cx="190971" cy="181516"/>
          </a:xfrm>
          <a:prstGeom prst="rect">
            <a:avLst/>
          </a:prstGeom>
          <a:noFill/>
          <a:ln>
            <a:noFill/>
          </a:ln>
        </p:spPr>
      </p:pic>
      <p:pic>
        <p:nvPicPr>
          <p:cNvPr id="284" name="Google Shape;284;p45"/>
          <p:cNvPicPr preferRelativeResize="0"/>
          <p:nvPr/>
        </p:nvPicPr>
        <p:blipFill rotWithShape="1">
          <a:blip r:embed="rId6">
            <a:alphaModFix/>
          </a:blip>
          <a:srcRect b="18805" l="20752" r="17938" t="18780"/>
          <a:stretch/>
        </p:blipFill>
        <p:spPr>
          <a:xfrm rot="1319226">
            <a:off x="2774792" y="2803108"/>
            <a:ext cx="190971" cy="181516"/>
          </a:xfrm>
          <a:prstGeom prst="rect">
            <a:avLst/>
          </a:prstGeom>
          <a:noFill/>
          <a:ln>
            <a:noFill/>
          </a:ln>
        </p:spPr>
      </p:pic>
      <p:pic>
        <p:nvPicPr>
          <p:cNvPr id="285" name="Google Shape;285;p45"/>
          <p:cNvPicPr preferRelativeResize="0"/>
          <p:nvPr/>
        </p:nvPicPr>
        <p:blipFill rotWithShape="1">
          <a:blip r:embed="rId6">
            <a:alphaModFix/>
          </a:blip>
          <a:srcRect b="18805" l="20752" r="17938" t="18780"/>
          <a:stretch/>
        </p:blipFill>
        <p:spPr>
          <a:xfrm rot="1319226">
            <a:off x="2765072" y="2952579"/>
            <a:ext cx="190971" cy="181516"/>
          </a:xfrm>
          <a:prstGeom prst="rect">
            <a:avLst/>
          </a:prstGeom>
          <a:noFill/>
          <a:ln>
            <a:noFill/>
          </a:ln>
        </p:spPr>
      </p:pic>
      <p:pic>
        <p:nvPicPr>
          <p:cNvPr id="286" name="Google Shape;286;p45"/>
          <p:cNvPicPr preferRelativeResize="0"/>
          <p:nvPr/>
        </p:nvPicPr>
        <p:blipFill>
          <a:blip r:embed="rId7">
            <a:alphaModFix/>
          </a:blip>
          <a:stretch>
            <a:fillRect/>
          </a:stretch>
        </p:blipFill>
        <p:spPr>
          <a:xfrm>
            <a:off x="169375" y="1529150"/>
            <a:ext cx="768402" cy="776520"/>
          </a:xfrm>
          <a:prstGeom prst="rect">
            <a:avLst/>
          </a:prstGeom>
          <a:noFill/>
          <a:ln>
            <a:noFill/>
          </a:ln>
        </p:spPr>
      </p:pic>
      <p:pic>
        <p:nvPicPr>
          <p:cNvPr id="287" name="Google Shape;287;p45"/>
          <p:cNvPicPr preferRelativeResize="0"/>
          <p:nvPr/>
        </p:nvPicPr>
        <p:blipFill>
          <a:blip r:embed="rId8">
            <a:alphaModFix/>
          </a:blip>
          <a:stretch>
            <a:fillRect/>
          </a:stretch>
        </p:blipFill>
        <p:spPr>
          <a:xfrm>
            <a:off x="4283129" y="2125816"/>
            <a:ext cx="215470" cy="209014"/>
          </a:xfrm>
          <a:prstGeom prst="rect">
            <a:avLst/>
          </a:prstGeom>
          <a:noFill/>
          <a:ln>
            <a:noFill/>
          </a:ln>
        </p:spPr>
      </p:pic>
      <p:pic>
        <p:nvPicPr>
          <p:cNvPr id="288" name="Google Shape;288;p45"/>
          <p:cNvPicPr preferRelativeResize="0"/>
          <p:nvPr/>
        </p:nvPicPr>
        <p:blipFill>
          <a:blip r:embed="rId8">
            <a:alphaModFix/>
          </a:blip>
          <a:stretch>
            <a:fillRect/>
          </a:stretch>
        </p:blipFill>
        <p:spPr>
          <a:xfrm>
            <a:off x="4283129" y="2389394"/>
            <a:ext cx="215470" cy="209014"/>
          </a:xfrm>
          <a:prstGeom prst="rect">
            <a:avLst/>
          </a:prstGeom>
          <a:noFill/>
          <a:ln>
            <a:noFill/>
          </a:ln>
        </p:spPr>
      </p:pic>
      <p:pic>
        <p:nvPicPr>
          <p:cNvPr id="289" name="Google Shape;289;p45"/>
          <p:cNvPicPr preferRelativeResize="0"/>
          <p:nvPr/>
        </p:nvPicPr>
        <p:blipFill>
          <a:blip r:embed="rId8">
            <a:alphaModFix/>
          </a:blip>
          <a:stretch>
            <a:fillRect/>
          </a:stretch>
        </p:blipFill>
        <p:spPr>
          <a:xfrm>
            <a:off x="4283129" y="2633272"/>
            <a:ext cx="215470" cy="209014"/>
          </a:xfrm>
          <a:prstGeom prst="rect">
            <a:avLst/>
          </a:prstGeom>
          <a:noFill/>
          <a:ln>
            <a:noFill/>
          </a:ln>
        </p:spPr>
      </p:pic>
      <p:sp>
        <p:nvSpPr>
          <p:cNvPr id="290" name="Google Shape;290;p45"/>
          <p:cNvSpPr txBox="1"/>
          <p:nvPr>
            <p:ph idx="1" type="body"/>
          </p:nvPr>
        </p:nvSpPr>
        <p:spPr>
          <a:xfrm>
            <a:off x="4939500" y="2324275"/>
            <a:ext cx="3957000" cy="17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700">
              <a:solidFill>
                <a:schemeClr val="lt1"/>
              </a:solidFill>
            </a:endParaRPr>
          </a:p>
          <a:p>
            <a:pPr indent="-336550" lvl="0" marL="457200" rtl="0" algn="l">
              <a:lnSpc>
                <a:spcPct val="95000"/>
              </a:lnSpc>
              <a:spcBef>
                <a:spcPts val="1200"/>
              </a:spcBef>
              <a:spcAft>
                <a:spcPts val="0"/>
              </a:spcAft>
              <a:buClr>
                <a:schemeClr val="lt1"/>
              </a:buClr>
              <a:buSzPts val="1700"/>
              <a:buChar char="-"/>
            </a:pPr>
            <a:r>
              <a:rPr b="1" lang="en" sz="1700">
                <a:solidFill>
                  <a:srgbClr val="990000"/>
                </a:solidFill>
              </a:rPr>
              <a:t>Con</a:t>
            </a:r>
            <a:r>
              <a:rPr lang="en" sz="1700">
                <a:solidFill>
                  <a:schemeClr val="lt1"/>
                </a:solidFill>
              </a:rPr>
              <a:t>: protect only </a:t>
            </a:r>
            <a:r>
              <a:rPr i="1" lang="en" sz="1700">
                <a:solidFill>
                  <a:schemeClr val="lt1"/>
                </a:solidFill>
              </a:rPr>
              <a:t>one </a:t>
            </a:r>
            <a:r>
              <a:rPr lang="en" sz="1700">
                <a:solidFill>
                  <a:schemeClr val="lt1"/>
                </a:solidFill>
              </a:rPr>
              <a:t>server at a time</a:t>
            </a:r>
            <a:endParaRPr sz="1700">
              <a:solidFill>
                <a:schemeClr val="lt1"/>
              </a:solidFill>
            </a:endParaRPr>
          </a:p>
          <a:p>
            <a:pPr indent="-336550" lvl="0" marL="457200" rtl="0" algn="l">
              <a:lnSpc>
                <a:spcPct val="95000"/>
              </a:lnSpc>
              <a:spcBef>
                <a:spcPts val="0"/>
              </a:spcBef>
              <a:spcAft>
                <a:spcPts val="0"/>
              </a:spcAft>
              <a:buClr>
                <a:schemeClr val="lt1"/>
              </a:buClr>
              <a:buSzPts val="1700"/>
              <a:buChar char="-"/>
            </a:pPr>
            <a:r>
              <a:rPr b="1" lang="en" sz="1700">
                <a:solidFill>
                  <a:srgbClr val="990000"/>
                </a:solidFill>
              </a:rPr>
              <a:t>Con</a:t>
            </a:r>
            <a:r>
              <a:rPr lang="en" sz="1700">
                <a:solidFill>
                  <a:schemeClr val="lt1"/>
                </a:solidFill>
              </a:rPr>
              <a:t>: consume server-side </a:t>
            </a:r>
            <a:r>
              <a:rPr i="1" lang="en" sz="1700">
                <a:solidFill>
                  <a:schemeClr val="lt1"/>
                </a:solidFill>
              </a:rPr>
              <a:t>compute </a:t>
            </a:r>
            <a:r>
              <a:rPr lang="en" sz="1700">
                <a:solidFill>
                  <a:schemeClr val="lt1"/>
                </a:solidFill>
              </a:rPr>
              <a:t>resources </a:t>
            </a:r>
            <a:endParaRPr sz="1700">
              <a:solidFill>
                <a:schemeClr val="lt1"/>
              </a:solidFill>
            </a:endParaRPr>
          </a:p>
          <a:p>
            <a:pPr indent="-336550" lvl="0" marL="457200" rtl="0" algn="l">
              <a:lnSpc>
                <a:spcPct val="95000"/>
              </a:lnSpc>
              <a:spcBef>
                <a:spcPts val="0"/>
              </a:spcBef>
              <a:spcAft>
                <a:spcPts val="0"/>
              </a:spcAft>
              <a:buClr>
                <a:schemeClr val="lt1"/>
              </a:buClr>
              <a:buSzPts val="1700"/>
              <a:buChar char="-"/>
            </a:pPr>
            <a:r>
              <a:rPr b="1" lang="en" sz="1700">
                <a:solidFill>
                  <a:srgbClr val="990000"/>
                </a:solidFill>
              </a:rPr>
              <a:t>Con</a:t>
            </a:r>
            <a:r>
              <a:rPr lang="en" sz="1700">
                <a:solidFill>
                  <a:schemeClr val="lt1"/>
                </a:solidFill>
              </a:rPr>
              <a:t>: stop attack traffic </a:t>
            </a:r>
            <a:r>
              <a:rPr i="1" lang="en" sz="1700">
                <a:solidFill>
                  <a:schemeClr val="lt1"/>
                </a:solidFill>
              </a:rPr>
              <a:t>after </a:t>
            </a:r>
            <a:r>
              <a:rPr lang="en" sz="1700">
                <a:solidFill>
                  <a:schemeClr val="lt1"/>
                </a:solidFill>
              </a:rPr>
              <a:t>it arrives at server</a:t>
            </a:r>
            <a:endParaRPr sz="1700">
              <a:solidFill>
                <a:schemeClr val="lt1"/>
              </a:solidFill>
            </a:endParaRPr>
          </a:p>
          <a:p>
            <a:pPr indent="0" lvl="0" marL="0" rtl="0" algn="l">
              <a:spcBef>
                <a:spcPts val="0"/>
              </a:spcBef>
              <a:spcAft>
                <a:spcPts val="1200"/>
              </a:spcAft>
              <a:buNone/>
            </a:pPr>
            <a:r>
              <a:t/>
            </a:r>
            <a:endParaRPr sz="17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par>
                                <p:cTn fill="hold" nodeType="with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000"/>
                                        <p:tgtEl>
                                          <p:spTgt spid="286"/>
                                        </p:tgtEl>
                                      </p:cBhvr>
                                    </p:animEffec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par>
                                <p:cTn fill="hold" nodeType="withEffect" presetClass="entr" presetID="10" presetSubtype="0">
                                  <p:stCondLst>
                                    <p:cond delay="0"/>
                                  </p:stCondLst>
                                  <p:childTnLst>
                                    <p:set>
                                      <p:cBhvr>
                                        <p:cTn dur="1" fill="hold">
                                          <p:stCondLst>
                                            <p:cond delay="0"/>
                                          </p:stCondLst>
                                        </p:cTn>
                                        <p:tgtEl>
                                          <p:spTgt spid="281"/>
                                        </p:tgtEl>
                                        <p:attrNameLst>
                                          <p:attrName>style.visibility</p:attrName>
                                        </p:attrNameLst>
                                      </p:cBhvr>
                                      <p:to>
                                        <p:strVal val="visible"/>
                                      </p:to>
                                    </p:set>
                                    <p:animEffect filter="fade" transition="in">
                                      <p:cBhvr>
                                        <p:cTn dur="1000"/>
                                        <p:tgtEl>
                                          <p:spTgt spid="281"/>
                                        </p:tgtEl>
                                      </p:cBhvr>
                                    </p:animEffect>
                                  </p:childTnLst>
                                </p:cTn>
                              </p:par>
                              <p:par>
                                <p:cTn fill="hold" nodeType="with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par>
                                <p:cTn fill="hold" nodeType="with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par>
                                <p:cTn fill="hold" nodeType="with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par>
                                <p:cTn fill="hold" nodeType="with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par>
                                <p:cTn fill="hold" nodeType="with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par>
                                <p:cTn fill="hold" nodeType="withEffect" presetClass="entr" presetID="10" presetSubtype="0">
                                  <p:stCondLst>
                                    <p:cond delay="0"/>
                                  </p:stCondLst>
                                  <p:childTnLst>
                                    <p:set>
                                      <p:cBhvr>
                                        <p:cTn dur="1" fill="hold">
                                          <p:stCondLst>
                                            <p:cond delay="0"/>
                                          </p:stCondLst>
                                        </p:cTn>
                                        <p:tgtEl>
                                          <p:spTgt spid="273"/>
                                        </p:tgtEl>
                                        <p:attrNameLst>
                                          <p:attrName>style.visibility</p:attrName>
                                        </p:attrNameLst>
                                      </p:cBhvr>
                                      <p:to>
                                        <p:strVal val="visible"/>
                                      </p:to>
                                    </p:set>
                                    <p:animEffect filter="fade" transition="in">
                                      <p:cBhvr>
                                        <p:cTn dur="1000"/>
                                        <p:tgtEl>
                                          <p:spTgt spid="273"/>
                                        </p:tgtEl>
                                      </p:cBhvr>
                                    </p:animEffect>
                                  </p:childTnLst>
                                </p:cTn>
                              </p:par>
                              <p:par>
                                <p:cTn fill="hold" nodeType="with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1000"/>
                                        <p:tgtEl>
                                          <p:spTgt spid="283"/>
                                        </p:tgtEl>
                                      </p:cBhvr>
                                    </p:animEffect>
                                  </p:childTnLst>
                                </p:cTn>
                              </p:par>
                              <p:par>
                                <p:cTn fill="hold" nodeType="with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par>
                                <p:cTn fill="hold" nodeType="withEffect" presetClass="entr" presetID="10" presetSubtype="0">
                                  <p:stCondLst>
                                    <p:cond delay="0"/>
                                  </p:stCondLst>
                                  <p:childTnLst>
                                    <p:set>
                                      <p:cBhvr>
                                        <p:cTn dur="1" fill="hold">
                                          <p:stCondLst>
                                            <p:cond delay="0"/>
                                          </p:stCondLst>
                                        </p:cTn>
                                        <p:tgtEl>
                                          <p:spTgt spid="285"/>
                                        </p:tgtEl>
                                        <p:attrNameLst>
                                          <p:attrName>style.visibility</p:attrName>
                                        </p:attrNameLst>
                                      </p:cBhvr>
                                      <p:to>
                                        <p:strVal val="visible"/>
                                      </p:to>
                                    </p:set>
                                    <p:animEffect filter="fade" transition="in">
                                      <p:cBhvr>
                                        <p:cTn dur="1000"/>
                                        <p:tgtEl>
                                          <p:spTgt spid="2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par>
                                <p:cTn fill="hold" nodeType="with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par>
                                <p:cTn fill="hold" nodeType="withEffect" presetClass="entr" presetID="10" presetSubtype="0">
                                  <p:stCondLst>
                                    <p:cond delay="0"/>
                                  </p:stCondLst>
                                  <p:childTnLst>
                                    <p:set>
                                      <p:cBhvr>
                                        <p:cTn dur="1" fill="hold">
                                          <p:stCondLst>
                                            <p:cond delay="0"/>
                                          </p:stCondLst>
                                        </p:cTn>
                                        <p:tgtEl>
                                          <p:spTgt spid="276"/>
                                        </p:tgtEl>
                                        <p:attrNameLst>
                                          <p:attrName>style.visibility</p:attrName>
                                        </p:attrNameLst>
                                      </p:cBhvr>
                                      <p:to>
                                        <p:strVal val="visible"/>
                                      </p:to>
                                    </p:set>
                                    <p:animEffect filter="fade" transition="in">
                                      <p:cBhvr>
                                        <p:cTn dur="1000"/>
                                        <p:tgtEl>
                                          <p:spTgt spid="276"/>
                                        </p:tgtEl>
                                      </p:cBhvr>
                                    </p:animEffect>
                                  </p:childTnLst>
                                </p:cTn>
                              </p:par>
                              <p:par>
                                <p:cTn fill="hold" nodeType="with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par>
                                <p:cTn fill="hold" nodeType="with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par>
                                <p:cTn fill="hold" nodeType="with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000"/>
                                        <p:tgtEl>
                                          <p:spTgt spid="2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1000"/>
                                        <p:tgtEl>
                                          <p:spTgt spid="279"/>
                                        </p:tgtEl>
                                      </p:cBhvr>
                                    </p:animEffect>
                                  </p:childTnLst>
                                </p:cTn>
                              </p:par>
                              <p:par>
                                <p:cTn fill="hold" nodeType="with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par>
                                <p:cTn fill="hold" nodeType="with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1000"/>
                                        <p:tgtEl>
                                          <p:spTgt spid="271"/>
                                        </p:tgtEl>
                                      </p:cBhvr>
                                    </p:animEffect>
                                  </p:childTnLst>
                                </p:cTn>
                              </p:par>
                              <p:par>
                                <p:cTn fill="hold" nodeType="with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par>
                                <p:cTn fill="hold" nodeType="with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000"/>
                                        <p:tgtEl>
                                          <p:spTgt spid="288"/>
                                        </p:tgtEl>
                                      </p:cBhvr>
                                    </p:animEffect>
                                  </p:childTnLst>
                                </p:cTn>
                              </p:par>
                              <p:par>
                                <p:cTn fill="hold" nodeType="with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par>
                                <p:cTn fill="hold" nodeType="with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6"/>
          <p:cNvSpPr/>
          <p:nvPr/>
        </p:nvSpPr>
        <p:spPr>
          <a:xfrm>
            <a:off x="4917625" y="1608125"/>
            <a:ext cx="1864200" cy="964500"/>
          </a:xfrm>
          <a:prstGeom prst="roundRect">
            <a:avLst>
              <a:gd fmla="val 16667" name="adj"/>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rPr>
              <a:t>Pro: high-speed, specialized in-network HW, Tbps processing</a:t>
            </a:r>
            <a:endParaRPr b="1" sz="1300">
              <a:solidFill>
                <a:schemeClr val="lt1"/>
              </a:solidFill>
            </a:endParaRPr>
          </a:p>
        </p:txBody>
      </p:sp>
      <p:sp>
        <p:nvSpPr>
          <p:cNvPr id="296" name="Google Shape;296;p46"/>
          <p:cNvSpPr/>
          <p:nvPr/>
        </p:nvSpPr>
        <p:spPr>
          <a:xfrm>
            <a:off x="4917625" y="3132125"/>
            <a:ext cx="1864200" cy="964500"/>
          </a:xfrm>
          <a:prstGeom prst="roundRect">
            <a:avLst>
              <a:gd fmla="val 16667" name="adj"/>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rPr>
              <a:t>Pro: protects server memory AND compute resources </a:t>
            </a:r>
            <a:endParaRPr b="1" sz="1300">
              <a:solidFill>
                <a:schemeClr val="lt1"/>
              </a:solidFill>
            </a:endParaRPr>
          </a:p>
        </p:txBody>
      </p:sp>
      <p:sp>
        <p:nvSpPr>
          <p:cNvPr id="297" name="Google Shape;297;p46"/>
          <p:cNvSpPr/>
          <p:nvPr/>
        </p:nvSpPr>
        <p:spPr>
          <a:xfrm>
            <a:off x="6975025" y="1608125"/>
            <a:ext cx="1864200" cy="964500"/>
          </a:xfrm>
          <a:prstGeom prst="roundRect">
            <a:avLst>
              <a:gd fmla="val 16667" name="adj"/>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rPr>
              <a:t>Pro: scales to protect more than one</a:t>
            </a:r>
            <a:r>
              <a:rPr b="1" i="1" lang="en" sz="1300">
                <a:solidFill>
                  <a:schemeClr val="lt1"/>
                </a:solidFill>
              </a:rPr>
              <a:t> </a:t>
            </a:r>
            <a:r>
              <a:rPr b="1" lang="en" sz="1300">
                <a:solidFill>
                  <a:schemeClr val="lt1"/>
                </a:solidFill>
              </a:rPr>
              <a:t>server at a time</a:t>
            </a:r>
            <a:endParaRPr b="1" sz="1300">
              <a:solidFill>
                <a:schemeClr val="lt1"/>
              </a:solidFill>
            </a:endParaRPr>
          </a:p>
        </p:txBody>
      </p:sp>
      <p:sp>
        <p:nvSpPr>
          <p:cNvPr id="298" name="Google Shape;298;p46"/>
          <p:cNvSpPr/>
          <p:nvPr/>
        </p:nvSpPr>
        <p:spPr>
          <a:xfrm>
            <a:off x="6975025" y="3132125"/>
            <a:ext cx="1864200" cy="964500"/>
          </a:xfrm>
          <a:prstGeom prst="roundRect">
            <a:avLst>
              <a:gd fmla="val 16667" name="adj"/>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rPr>
              <a:t>Pro: stop </a:t>
            </a:r>
            <a:r>
              <a:rPr b="1" i="1" lang="en" sz="1300">
                <a:solidFill>
                  <a:schemeClr val="lt1"/>
                </a:solidFill>
              </a:rPr>
              <a:t>more</a:t>
            </a:r>
            <a:r>
              <a:rPr b="1" lang="en" sz="1300">
                <a:solidFill>
                  <a:schemeClr val="lt1"/>
                </a:solidFill>
              </a:rPr>
              <a:t> attack traffic </a:t>
            </a:r>
            <a:r>
              <a:rPr b="1" i="1" lang="en" sz="1300">
                <a:solidFill>
                  <a:schemeClr val="lt1"/>
                </a:solidFill>
              </a:rPr>
              <a:t>sooner</a:t>
            </a:r>
            <a:endParaRPr b="1" i="1" sz="1300">
              <a:solidFill>
                <a:schemeClr val="lt1"/>
              </a:solidFill>
            </a:endParaRPr>
          </a:p>
        </p:txBody>
      </p:sp>
      <p:sp>
        <p:nvSpPr>
          <p:cNvPr id="299" name="Google Shape;299;p46"/>
          <p:cNvSpPr txBox="1"/>
          <p:nvPr>
            <p:ph type="title"/>
          </p:nvPr>
        </p:nvSpPr>
        <p:spPr>
          <a:xfrm>
            <a:off x="265500" y="329950"/>
            <a:ext cx="4045200" cy="979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accent5"/>
                </a:solidFill>
              </a:rPr>
              <a:t>Threat Model</a:t>
            </a:r>
            <a:endParaRPr>
              <a:solidFill>
                <a:schemeClr val="accent5"/>
              </a:solidFill>
            </a:endParaRPr>
          </a:p>
        </p:txBody>
      </p:sp>
      <p:cxnSp>
        <p:nvCxnSpPr>
          <p:cNvPr id="300" name="Google Shape;300;p46"/>
          <p:cNvCxnSpPr/>
          <p:nvPr/>
        </p:nvCxnSpPr>
        <p:spPr>
          <a:xfrm flipH="1">
            <a:off x="1956846" y="2418824"/>
            <a:ext cx="17100" cy="459000"/>
          </a:xfrm>
          <a:prstGeom prst="straightConnector1">
            <a:avLst/>
          </a:prstGeom>
          <a:noFill/>
          <a:ln cap="flat" cmpd="sng" w="9525">
            <a:solidFill>
              <a:srgbClr val="595959"/>
            </a:solidFill>
            <a:prstDash val="solid"/>
            <a:round/>
            <a:headEnd len="med" w="med" type="none"/>
            <a:tailEnd len="med" w="med" type="none"/>
          </a:ln>
        </p:spPr>
      </p:cxnSp>
      <p:pic>
        <p:nvPicPr>
          <p:cNvPr id="301" name="Google Shape;301;p46"/>
          <p:cNvPicPr preferRelativeResize="0"/>
          <p:nvPr/>
        </p:nvPicPr>
        <p:blipFill rotWithShape="1">
          <a:blip r:embed="rId3">
            <a:alphaModFix/>
          </a:blip>
          <a:srcRect b="9518" l="0" r="8147" t="0"/>
          <a:stretch/>
        </p:blipFill>
        <p:spPr>
          <a:xfrm>
            <a:off x="3029156" y="1197567"/>
            <a:ext cx="312562" cy="303824"/>
          </a:xfrm>
          <a:prstGeom prst="rect">
            <a:avLst/>
          </a:prstGeom>
          <a:noFill/>
          <a:ln>
            <a:noFill/>
          </a:ln>
        </p:spPr>
      </p:pic>
      <p:sp>
        <p:nvSpPr>
          <p:cNvPr id="302" name="Google Shape;302;p46"/>
          <p:cNvSpPr/>
          <p:nvPr/>
        </p:nvSpPr>
        <p:spPr>
          <a:xfrm>
            <a:off x="399901" y="1456221"/>
            <a:ext cx="3147984" cy="963468"/>
          </a:xfrm>
          <a:prstGeom prst="cloud">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t>Internet Core</a:t>
            </a:r>
            <a:endParaRPr b="1" sz="1100"/>
          </a:p>
        </p:txBody>
      </p:sp>
      <p:sp>
        <p:nvSpPr>
          <p:cNvPr id="303" name="Google Shape;303;p46"/>
          <p:cNvSpPr/>
          <p:nvPr/>
        </p:nvSpPr>
        <p:spPr>
          <a:xfrm>
            <a:off x="264075" y="2691537"/>
            <a:ext cx="3351132" cy="1322028"/>
          </a:xfrm>
          <a:prstGeom prst="cloud">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t>Service Provider Backbone</a:t>
            </a:r>
            <a:endParaRPr b="1" sz="1100"/>
          </a:p>
        </p:txBody>
      </p:sp>
      <p:cxnSp>
        <p:nvCxnSpPr>
          <p:cNvPr id="304" name="Google Shape;304;p46"/>
          <p:cNvCxnSpPr/>
          <p:nvPr/>
        </p:nvCxnSpPr>
        <p:spPr>
          <a:xfrm flipH="1">
            <a:off x="869975" y="2344550"/>
            <a:ext cx="188100" cy="486900"/>
          </a:xfrm>
          <a:prstGeom prst="straightConnector1">
            <a:avLst/>
          </a:prstGeom>
          <a:noFill/>
          <a:ln cap="flat" cmpd="sng" w="9525">
            <a:solidFill>
              <a:srgbClr val="595959"/>
            </a:solidFill>
            <a:prstDash val="solid"/>
            <a:round/>
            <a:headEnd len="med" w="med" type="none"/>
            <a:tailEnd len="med" w="med" type="none"/>
          </a:ln>
        </p:spPr>
      </p:cxnSp>
      <p:cxnSp>
        <p:nvCxnSpPr>
          <p:cNvPr id="305" name="Google Shape;305;p46"/>
          <p:cNvCxnSpPr/>
          <p:nvPr/>
        </p:nvCxnSpPr>
        <p:spPr>
          <a:xfrm>
            <a:off x="2715600" y="2301825"/>
            <a:ext cx="171000" cy="393000"/>
          </a:xfrm>
          <a:prstGeom prst="straightConnector1">
            <a:avLst/>
          </a:prstGeom>
          <a:noFill/>
          <a:ln cap="flat" cmpd="sng" w="9525">
            <a:solidFill>
              <a:srgbClr val="595959"/>
            </a:solidFill>
            <a:prstDash val="solid"/>
            <a:round/>
            <a:headEnd len="med" w="med" type="none"/>
            <a:tailEnd len="med" w="med" type="none"/>
          </a:ln>
        </p:spPr>
      </p:cxnSp>
      <p:pic>
        <p:nvPicPr>
          <p:cNvPr id="306" name="Google Shape;306;p46"/>
          <p:cNvPicPr preferRelativeResize="0"/>
          <p:nvPr/>
        </p:nvPicPr>
        <p:blipFill rotWithShape="1">
          <a:blip r:embed="rId3">
            <a:alphaModFix/>
          </a:blip>
          <a:srcRect b="9518" l="0" r="8147" t="0"/>
          <a:stretch/>
        </p:blipFill>
        <p:spPr>
          <a:xfrm>
            <a:off x="757002" y="1152394"/>
            <a:ext cx="312562" cy="303824"/>
          </a:xfrm>
          <a:prstGeom prst="rect">
            <a:avLst/>
          </a:prstGeom>
          <a:noFill/>
          <a:ln>
            <a:noFill/>
          </a:ln>
        </p:spPr>
      </p:pic>
      <p:pic>
        <p:nvPicPr>
          <p:cNvPr id="307" name="Google Shape;307;p46"/>
          <p:cNvPicPr preferRelativeResize="0"/>
          <p:nvPr/>
        </p:nvPicPr>
        <p:blipFill rotWithShape="1">
          <a:blip r:embed="rId3">
            <a:alphaModFix/>
          </a:blip>
          <a:srcRect b="9518" l="0" r="8147" t="0"/>
          <a:stretch/>
        </p:blipFill>
        <p:spPr>
          <a:xfrm>
            <a:off x="1211358" y="1075704"/>
            <a:ext cx="312562" cy="303824"/>
          </a:xfrm>
          <a:prstGeom prst="rect">
            <a:avLst/>
          </a:prstGeom>
          <a:noFill/>
          <a:ln>
            <a:noFill/>
          </a:ln>
        </p:spPr>
      </p:pic>
      <p:pic>
        <p:nvPicPr>
          <p:cNvPr id="308" name="Google Shape;308;p46"/>
          <p:cNvPicPr preferRelativeResize="0"/>
          <p:nvPr/>
        </p:nvPicPr>
        <p:blipFill>
          <a:blip r:embed="rId4">
            <a:alphaModFix/>
          </a:blip>
          <a:stretch>
            <a:fillRect/>
          </a:stretch>
        </p:blipFill>
        <p:spPr>
          <a:xfrm>
            <a:off x="1686310" y="1064525"/>
            <a:ext cx="312564" cy="326184"/>
          </a:xfrm>
          <a:prstGeom prst="rect">
            <a:avLst/>
          </a:prstGeom>
          <a:noFill/>
          <a:ln>
            <a:noFill/>
          </a:ln>
        </p:spPr>
      </p:pic>
      <p:pic>
        <p:nvPicPr>
          <p:cNvPr id="309" name="Google Shape;309;p46"/>
          <p:cNvPicPr preferRelativeResize="0"/>
          <p:nvPr/>
        </p:nvPicPr>
        <p:blipFill>
          <a:blip r:embed="rId4">
            <a:alphaModFix/>
          </a:blip>
          <a:stretch>
            <a:fillRect/>
          </a:stretch>
        </p:blipFill>
        <p:spPr>
          <a:xfrm>
            <a:off x="2615619" y="1106211"/>
            <a:ext cx="312564" cy="326184"/>
          </a:xfrm>
          <a:prstGeom prst="rect">
            <a:avLst/>
          </a:prstGeom>
          <a:noFill/>
          <a:ln>
            <a:noFill/>
          </a:ln>
        </p:spPr>
      </p:pic>
      <p:pic>
        <p:nvPicPr>
          <p:cNvPr id="310" name="Google Shape;310;p46"/>
          <p:cNvPicPr preferRelativeResize="0"/>
          <p:nvPr/>
        </p:nvPicPr>
        <p:blipFill>
          <a:blip r:embed="rId4">
            <a:alphaModFix/>
          </a:blip>
          <a:stretch>
            <a:fillRect/>
          </a:stretch>
        </p:blipFill>
        <p:spPr>
          <a:xfrm>
            <a:off x="2120319" y="1078768"/>
            <a:ext cx="312564" cy="326184"/>
          </a:xfrm>
          <a:prstGeom prst="rect">
            <a:avLst/>
          </a:prstGeom>
          <a:noFill/>
          <a:ln>
            <a:noFill/>
          </a:ln>
        </p:spPr>
      </p:pic>
      <p:pic>
        <p:nvPicPr>
          <p:cNvPr id="311" name="Google Shape;311;p46"/>
          <p:cNvPicPr preferRelativeResize="0"/>
          <p:nvPr/>
        </p:nvPicPr>
        <p:blipFill>
          <a:blip r:embed="rId4">
            <a:alphaModFix/>
          </a:blip>
          <a:stretch>
            <a:fillRect/>
          </a:stretch>
        </p:blipFill>
        <p:spPr>
          <a:xfrm>
            <a:off x="399901" y="1379514"/>
            <a:ext cx="312564" cy="326184"/>
          </a:xfrm>
          <a:prstGeom prst="rect">
            <a:avLst/>
          </a:prstGeom>
          <a:noFill/>
          <a:ln>
            <a:noFill/>
          </a:ln>
        </p:spPr>
      </p:pic>
      <p:sp>
        <p:nvSpPr>
          <p:cNvPr id="312" name="Google Shape;312;p46"/>
          <p:cNvSpPr txBox="1"/>
          <p:nvPr/>
        </p:nvSpPr>
        <p:spPr>
          <a:xfrm>
            <a:off x="3652536" y="1294965"/>
            <a:ext cx="1609200" cy="35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000000"/>
                </a:solidFill>
              </a:rPr>
              <a:t>Clients</a:t>
            </a:r>
            <a:endParaRPr b="1" sz="1100">
              <a:solidFill>
                <a:srgbClr val="000000"/>
              </a:solidFill>
            </a:endParaRPr>
          </a:p>
        </p:txBody>
      </p:sp>
      <p:sp>
        <p:nvSpPr>
          <p:cNvPr id="313" name="Google Shape;313;p46"/>
          <p:cNvSpPr txBox="1"/>
          <p:nvPr/>
        </p:nvSpPr>
        <p:spPr>
          <a:xfrm>
            <a:off x="3629742" y="2540992"/>
            <a:ext cx="1300200" cy="35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Switches </a:t>
            </a:r>
            <a:endParaRPr b="1" sz="1100"/>
          </a:p>
        </p:txBody>
      </p:sp>
      <p:sp>
        <p:nvSpPr>
          <p:cNvPr id="314" name="Google Shape;314;p46"/>
          <p:cNvSpPr txBox="1"/>
          <p:nvPr/>
        </p:nvSpPr>
        <p:spPr>
          <a:xfrm>
            <a:off x="3705942" y="3658835"/>
            <a:ext cx="1300200" cy="35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000000"/>
                </a:solidFill>
              </a:rPr>
              <a:t>Servers</a:t>
            </a:r>
            <a:endParaRPr b="1" sz="1100">
              <a:solidFill>
                <a:srgbClr val="000000"/>
              </a:solidFill>
            </a:endParaRPr>
          </a:p>
        </p:txBody>
      </p:sp>
      <p:pic>
        <p:nvPicPr>
          <p:cNvPr id="315" name="Google Shape;315;p46"/>
          <p:cNvPicPr preferRelativeResize="0"/>
          <p:nvPr/>
        </p:nvPicPr>
        <p:blipFill>
          <a:blip r:embed="rId5">
            <a:alphaModFix/>
          </a:blip>
          <a:stretch>
            <a:fillRect/>
          </a:stretch>
        </p:blipFill>
        <p:spPr>
          <a:xfrm>
            <a:off x="3020022" y="3303827"/>
            <a:ext cx="591275" cy="963474"/>
          </a:xfrm>
          <a:prstGeom prst="rect">
            <a:avLst/>
          </a:prstGeom>
          <a:noFill/>
          <a:ln>
            <a:noFill/>
          </a:ln>
        </p:spPr>
      </p:pic>
      <p:pic>
        <p:nvPicPr>
          <p:cNvPr id="316" name="Google Shape;316;p46"/>
          <p:cNvPicPr preferRelativeResize="0"/>
          <p:nvPr/>
        </p:nvPicPr>
        <p:blipFill>
          <a:blip r:embed="rId5">
            <a:alphaModFix/>
          </a:blip>
          <a:stretch>
            <a:fillRect/>
          </a:stretch>
        </p:blipFill>
        <p:spPr>
          <a:xfrm>
            <a:off x="2181822" y="3532427"/>
            <a:ext cx="591275" cy="963474"/>
          </a:xfrm>
          <a:prstGeom prst="rect">
            <a:avLst/>
          </a:prstGeom>
          <a:noFill/>
          <a:ln>
            <a:noFill/>
          </a:ln>
        </p:spPr>
      </p:pic>
      <p:pic>
        <p:nvPicPr>
          <p:cNvPr id="317" name="Google Shape;317;p46"/>
          <p:cNvPicPr preferRelativeResize="0"/>
          <p:nvPr/>
        </p:nvPicPr>
        <p:blipFill>
          <a:blip r:embed="rId5">
            <a:alphaModFix/>
          </a:blip>
          <a:stretch>
            <a:fillRect/>
          </a:stretch>
        </p:blipFill>
        <p:spPr>
          <a:xfrm>
            <a:off x="1267422" y="3608627"/>
            <a:ext cx="591275" cy="963474"/>
          </a:xfrm>
          <a:prstGeom prst="rect">
            <a:avLst/>
          </a:prstGeom>
          <a:noFill/>
          <a:ln>
            <a:noFill/>
          </a:ln>
        </p:spPr>
      </p:pic>
      <p:pic>
        <p:nvPicPr>
          <p:cNvPr id="318" name="Google Shape;318;p46"/>
          <p:cNvPicPr preferRelativeResize="0"/>
          <p:nvPr/>
        </p:nvPicPr>
        <p:blipFill>
          <a:blip r:embed="rId5">
            <a:alphaModFix/>
          </a:blip>
          <a:stretch>
            <a:fillRect/>
          </a:stretch>
        </p:blipFill>
        <p:spPr>
          <a:xfrm>
            <a:off x="353022" y="3532427"/>
            <a:ext cx="591275" cy="963474"/>
          </a:xfrm>
          <a:prstGeom prst="rect">
            <a:avLst/>
          </a:prstGeom>
          <a:noFill/>
          <a:ln>
            <a:noFill/>
          </a:ln>
        </p:spPr>
      </p:pic>
      <p:sp>
        <p:nvSpPr>
          <p:cNvPr id="319" name="Google Shape;319;p46"/>
          <p:cNvSpPr txBox="1"/>
          <p:nvPr/>
        </p:nvSpPr>
        <p:spPr>
          <a:xfrm>
            <a:off x="3657600" y="1524000"/>
            <a:ext cx="1123800" cy="35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000000"/>
                </a:solidFill>
              </a:rPr>
              <a:t>Adversaries</a:t>
            </a:r>
            <a:endParaRPr b="1" sz="1100">
              <a:solidFill>
                <a:srgbClr val="000000"/>
              </a:solidFill>
            </a:endParaRPr>
          </a:p>
        </p:txBody>
      </p:sp>
      <p:pic>
        <p:nvPicPr>
          <p:cNvPr id="320" name="Google Shape;320;p46"/>
          <p:cNvPicPr preferRelativeResize="0"/>
          <p:nvPr/>
        </p:nvPicPr>
        <p:blipFill>
          <a:blip r:embed="rId6">
            <a:alphaModFix/>
          </a:blip>
          <a:stretch>
            <a:fillRect/>
          </a:stretch>
        </p:blipFill>
        <p:spPr>
          <a:xfrm>
            <a:off x="509461" y="2659533"/>
            <a:ext cx="701890" cy="484054"/>
          </a:xfrm>
          <a:prstGeom prst="rect">
            <a:avLst/>
          </a:prstGeom>
          <a:noFill/>
          <a:ln>
            <a:noFill/>
          </a:ln>
        </p:spPr>
      </p:pic>
      <p:pic>
        <p:nvPicPr>
          <p:cNvPr id="321" name="Google Shape;321;p46"/>
          <p:cNvPicPr preferRelativeResize="0"/>
          <p:nvPr/>
        </p:nvPicPr>
        <p:blipFill>
          <a:blip r:embed="rId6">
            <a:alphaModFix/>
          </a:blip>
          <a:stretch>
            <a:fillRect/>
          </a:stretch>
        </p:blipFill>
        <p:spPr>
          <a:xfrm>
            <a:off x="1536658" y="2618529"/>
            <a:ext cx="701890" cy="484054"/>
          </a:xfrm>
          <a:prstGeom prst="rect">
            <a:avLst/>
          </a:prstGeom>
          <a:noFill/>
          <a:ln>
            <a:noFill/>
          </a:ln>
        </p:spPr>
      </p:pic>
      <p:pic>
        <p:nvPicPr>
          <p:cNvPr id="322" name="Google Shape;322;p46"/>
          <p:cNvPicPr preferRelativeResize="0"/>
          <p:nvPr/>
        </p:nvPicPr>
        <p:blipFill>
          <a:blip r:embed="rId6">
            <a:alphaModFix/>
          </a:blip>
          <a:stretch>
            <a:fillRect/>
          </a:stretch>
        </p:blipFill>
        <p:spPr>
          <a:xfrm>
            <a:off x="2602065" y="2519018"/>
            <a:ext cx="701890" cy="484054"/>
          </a:xfrm>
          <a:prstGeom prst="rect">
            <a:avLst/>
          </a:prstGeom>
          <a:noFill/>
          <a:ln>
            <a:noFill/>
          </a:ln>
        </p:spPr>
      </p:pic>
      <p:sp>
        <p:nvSpPr>
          <p:cNvPr id="323" name="Google Shape;323;p46"/>
          <p:cNvSpPr/>
          <p:nvPr/>
        </p:nvSpPr>
        <p:spPr>
          <a:xfrm>
            <a:off x="221875" y="2660775"/>
            <a:ext cx="3351000" cy="249600"/>
          </a:xfrm>
          <a:prstGeom prst="roundRect">
            <a:avLst>
              <a:gd fmla="val 16667" name="adj"/>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Pushing SYN-Cookie Defense In-Network?</a:t>
            </a:r>
            <a:endParaRPr b="1" sz="1200">
              <a:solidFill>
                <a:schemeClr val="lt1"/>
              </a:solidFill>
            </a:endParaRPr>
          </a:p>
        </p:txBody>
      </p:sp>
      <p:sp>
        <p:nvSpPr>
          <p:cNvPr id="324" name="Google Shape;324;p46"/>
          <p:cNvSpPr/>
          <p:nvPr/>
        </p:nvSpPr>
        <p:spPr>
          <a:xfrm>
            <a:off x="221875" y="3956175"/>
            <a:ext cx="3351000" cy="249600"/>
          </a:xfrm>
          <a:prstGeom prst="roundRect">
            <a:avLst>
              <a:gd fmla="val 16667" name="adj"/>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lt1"/>
                </a:solidFill>
              </a:rPr>
              <a:t>SoA: Server-Side SYN Cookies</a:t>
            </a:r>
            <a:endParaRPr b="1" sz="1500">
              <a:solidFill>
                <a:schemeClr val="lt1"/>
              </a:solidFill>
            </a:endParaRPr>
          </a:p>
        </p:txBody>
      </p:sp>
      <p:sp>
        <p:nvSpPr>
          <p:cNvPr id="325" name="Google Shape;325;p46"/>
          <p:cNvSpPr txBox="1"/>
          <p:nvPr>
            <p:ph type="title"/>
          </p:nvPr>
        </p:nvSpPr>
        <p:spPr>
          <a:xfrm>
            <a:off x="5059100" y="652475"/>
            <a:ext cx="4045200" cy="73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chemeClr val="accent5"/>
                </a:solidFill>
              </a:rPr>
              <a:t>Improving State-of-the-Art</a:t>
            </a:r>
            <a:endParaRPr sz="2420">
              <a:solidFill>
                <a:schemeClr val="accent5"/>
              </a:solidFill>
            </a:endParaRPr>
          </a:p>
        </p:txBody>
      </p:sp>
      <p:sp>
        <p:nvSpPr>
          <p:cNvPr id="326" name="Google Shape;326;p46"/>
          <p:cNvSpPr/>
          <p:nvPr/>
        </p:nvSpPr>
        <p:spPr>
          <a:xfrm>
            <a:off x="4765225" y="1228725"/>
            <a:ext cx="4188300" cy="3213600"/>
          </a:xfrm>
          <a:prstGeom prst="roundRect">
            <a:avLst>
              <a:gd fmla="val 16667" name="adj"/>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Pushing the Defense In-Network</a:t>
            </a:r>
            <a:endParaRPr b="1" sz="18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
                                        </p:tgtEl>
                                        <p:attrNameLst>
                                          <p:attrName>style.visibility</p:attrName>
                                        </p:attrNameLst>
                                      </p:cBhvr>
                                      <p:to>
                                        <p:strVal val="visible"/>
                                      </p:to>
                                    </p:set>
                                    <p:animEffect filter="fade" transition="in">
                                      <p:cBhvr>
                                        <p:cTn dur="1000"/>
                                        <p:tgtEl>
                                          <p:spTgt spid="3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gtEl>
                                        <p:attrNameLst>
                                          <p:attrName>style.visibility</p:attrName>
                                        </p:attrNameLst>
                                      </p:cBhvr>
                                      <p:to>
                                        <p:strVal val="visible"/>
                                      </p:to>
                                    </p:set>
                                    <p:animEffect filter="fade" transition="in">
                                      <p:cBhvr>
                                        <p:cTn dur="1000"/>
                                        <p:tgtEl>
                                          <p:spTgt spid="323"/>
                                        </p:tgtEl>
                                      </p:cBhvr>
                                    </p:animEffect>
                                  </p:childTnLst>
                                </p:cTn>
                              </p:par>
                              <p:par>
                                <p:cTn fill="hold" nodeType="withEffect" presetClass="exit" presetID="10" presetSubtype="0">
                                  <p:stCondLst>
                                    <p:cond delay="0"/>
                                  </p:stCondLst>
                                  <p:childTnLst>
                                    <p:animEffect filter="fade" transition="out">
                                      <p:cBhvr>
                                        <p:cTn dur="1000"/>
                                        <p:tgtEl>
                                          <p:spTgt spid="324"/>
                                        </p:tgtEl>
                                      </p:cBhvr>
                                    </p:animEffect>
                                    <p:set>
                                      <p:cBhvr>
                                        <p:cTn dur="1" fill="hold">
                                          <p:stCondLst>
                                            <p:cond delay="1000"/>
                                          </p:stCondLst>
                                        </p:cTn>
                                        <p:tgtEl>
                                          <p:spTgt spid="324"/>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325"/>
                                        </p:tgtEl>
                                        <p:attrNameLst>
                                          <p:attrName>style.visibility</p:attrName>
                                        </p:attrNameLst>
                                      </p:cBhvr>
                                      <p:to>
                                        <p:strVal val="visible"/>
                                      </p:to>
                                    </p:set>
                                    <p:animEffect filter="fade" transition="in">
                                      <p:cBhvr>
                                        <p:cTn dur="1000"/>
                                        <p:tgtEl>
                                          <p:spTgt spid="325"/>
                                        </p:tgtEl>
                                      </p:cBhvr>
                                    </p:animEffect>
                                  </p:childTnLst>
                                </p:cTn>
                              </p:par>
                              <p:par>
                                <p:cTn fill="hold" nodeType="withEffect" presetClass="entr" presetID="1" presetSubtype="0">
                                  <p:stCondLst>
                                    <p:cond delay="0"/>
                                  </p:stCondLst>
                                  <p:childTnLst>
                                    <p:set>
                                      <p:cBhvr>
                                        <p:cTn dur="1" fill="hold">
                                          <p:stCondLst>
                                            <p:cond delay="0"/>
                                          </p:stCondLst>
                                        </p:cTn>
                                        <p:tgtEl>
                                          <p:spTgt spid="32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26"/>
                                        </p:tgtEl>
                                      </p:cBhvr>
                                    </p:animEffect>
                                    <p:set>
                                      <p:cBhvr>
                                        <p:cTn dur="1" fill="hold">
                                          <p:stCondLst>
                                            <p:cond delay="1000"/>
                                          </p:stCondLst>
                                        </p:cTn>
                                        <p:tgtEl>
                                          <p:spTgt spid="32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7"/>
                                        </p:tgtEl>
                                        <p:attrNameLst>
                                          <p:attrName>style.visibility</p:attrName>
                                        </p:attrNameLst>
                                      </p:cBhvr>
                                      <p:to>
                                        <p:strVal val="visible"/>
                                      </p:to>
                                    </p:set>
                                    <p:animEffect filter="fade" transition="in">
                                      <p:cBhvr>
                                        <p:cTn dur="1000"/>
                                        <p:tgtEl>
                                          <p:spTgt spid="2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0"/>
                                        <p:tgtEl>
                                          <p:spTgt spid="2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000"/>
                                        <p:tgtEl>
                                          <p:spTgt spid="2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7"/>
          <p:cNvSpPr/>
          <p:nvPr/>
        </p:nvSpPr>
        <p:spPr>
          <a:xfrm>
            <a:off x="5908225" y="2827325"/>
            <a:ext cx="2074500" cy="964500"/>
          </a:xfrm>
          <a:prstGeom prst="roundRect">
            <a:avLst>
              <a:gd fmla="val 16667" name="adj"/>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rPr>
              <a:t>keeping </a:t>
            </a:r>
            <a:r>
              <a:rPr b="1" lang="en" sz="1300">
                <a:solidFill>
                  <a:srgbClr val="990000"/>
                </a:solidFill>
              </a:rPr>
              <a:t>exact</a:t>
            </a:r>
            <a:r>
              <a:rPr b="1" lang="en" sz="1300">
                <a:solidFill>
                  <a:srgbClr val="990000"/>
                </a:solidFill>
              </a:rPr>
              <a:t> state</a:t>
            </a:r>
            <a:r>
              <a:rPr b="1" lang="en" sz="1300">
                <a:solidFill>
                  <a:schemeClr val="lt1"/>
                </a:solidFill>
              </a:rPr>
              <a:t> at switch is </a:t>
            </a:r>
            <a:r>
              <a:rPr b="1" lang="en" sz="1300">
                <a:solidFill>
                  <a:srgbClr val="990000"/>
                </a:solidFill>
              </a:rPr>
              <a:t>infeasible </a:t>
            </a:r>
            <a:r>
              <a:rPr b="1" lang="en" sz="1300">
                <a:solidFill>
                  <a:schemeClr val="lt1"/>
                </a:solidFill>
              </a:rPr>
              <a:t>and</a:t>
            </a:r>
            <a:r>
              <a:rPr b="1" lang="en" sz="1300">
                <a:solidFill>
                  <a:srgbClr val="990000"/>
                </a:solidFill>
              </a:rPr>
              <a:t> does not scale</a:t>
            </a:r>
            <a:endParaRPr b="1" sz="1300">
              <a:solidFill>
                <a:srgbClr val="990000"/>
              </a:solidFill>
            </a:endParaRPr>
          </a:p>
        </p:txBody>
      </p:sp>
      <p:sp>
        <p:nvSpPr>
          <p:cNvPr id="332" name="Google Shape;332;p47"/>
          <p:cNvSpPr txBox="1"/>
          <p:nvPr>
            <p:ph type="title"/>
          </p:nvPr>
        </p:nvSpPr>
        <p:spPr>
          <a:xfrm>
            <a:off x="265500" y="329950"/>
            <a:ext cx="4045200" cy="979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accent5"/>
                </a:solidFill>
              </a:rPr>
              <a:t>Threat Model</a:t>
            </a:r>
            <a:endParaRPr>
              <a:solidFill>
                <a:schemeClr val="accent5"/>
              </a:solidFill>
            </a:endParaRPr>
          </a:p>
        </p:txBody>
      </p:sp>
      <p:cxnSp>
        <p:nvCxnSpPr>
          <p:cNvPr id="333" name="Google Shape;333;p47"/>
          <p:cNvCxnSpPr/>
          <p:nvPr/>
        </p:nvCxnSpPr>
        <p:spPr>
          <a:xfrm flipH="1">
            <a:off x="1956846" y="2418824"/>
            <a:ext cx="17100" cy="459000"/>
          </a:xfrm>
          <a:prstGeom prst="straightConnector1">
            <a:avLst/>
          </a:prstGeom>
          <a:noFill/>
          <a:ln cap="flat" cmpd="sng" w="9525">
            <a:solidFill>
              <a:srgbClr val="595959"/>
            </a:solidFill>
            <a:prstDash val="solid"/>
            <a:round/>
            <a:headEnd len="med" w="med" type="none"/>
            <a:tailEnd len="med" w="med" type="none"/>
          </a:ln>
        </p:spPr>
      </p:cxnSp>
      <p:pic>
        <p:nvPicPr>
          <p:cNvPr id="334" name="Google Shape;334;p47"/>
          <p:cNvPicPr preferRelativeResize="0"/>
          <p:nvPr/>
        </p:nvPicPr>
        <p:blipFill rotWithShape="1">
          <a:blip r:embed="rId3">
            <a:alphaModFix/>
          </a:blip>
          <a:srcRect b="9518" l="0" r="8147" t="0"/>
          <a:stretch/>
        </p:blipFill>
        <p:spPr>
          <a:xfrm>
            <a:off x="3029156" y="1197567"/>
            <a:ext cx="312562" cy="303824"/>
          </a:xfrm>
          <a:prstGeom prst="rect">
            <a:avLst/>
          </a:prstGeom>
          <a:noFill/>
          <a:ln>
            <a:noFill/>
          </a:ln>
        </p:spPr>
      </p:pic>
      <p:sp>
        <p:nvSpPr>
          <p:cNvPr id="335" name="Google Shape;335;p47"/>
          <p:cNvSpPr/>
          <p:nvPr/>
        </p:nvSpPr>
        <p:spPr>
          <a:xfrm>
            <a:off x="399901" y="1456221"/>
            <a:ext cx="3147984" cy="963468"/>
          </a:xfrm>
          <a:prstGeom prst="cloud">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t>Internet Core</a:t>
            </a:r>
            <a:endParaRPr b="1" sz="1100"/>
          </a:p>
        </p:txBody>
      </p:sp>
      <p:sp>
        <p:nvSpPr>
          <p:cNvPr id="336" name="Google Shape;336;p47"/>
          <p:cNvSpPr/>
          <p:nvPr/>
        </p:nvSpPr>
        <p:spPr>
          <a:xfrm>
            <a:off x="264075" y="2691537"/>
            <a:ext cx="3351132" cy="1322028"/>
          </a:xfrm>
          <a:prstGeom prst="cloud">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t>Service Provider Backbone</a:t>
            </a:r>
            <a:endParaRPr b="1" sz="1100"/>
          </a:p>
        </p:txBody>
      </p:sp>
      <p:cxnSp>
        <p:nvCxnSpPr>
          <p:cNvPr id="337" name="Google Shape;337;p47"/>
          <p:cNvCxnSpPr/>
          <p:nvPr/>
        </p:nvCxnSpPr>
        <p:spPr>
          <a:xfrm flipH="1">
            <a:off x="869975" y="2344550"/>
            <a:ext cx="188100" cy="486900"/>
          </a:xfrm>
          <a:prstGeom prst="straightConnector1">
            <a:avLst/>
          </a:prstGeom>
          <a:noFill/>
          <a:ln cap="flat" cmpd="sng" w="9525">
            <a:solidFill>
              <a:srgbClr val="595959"/>
            </a:solidFill>
            <a:prstDash val="solid"/>
            <a:round/>
            <a:headEnd len="med" w="med" type="none"/>
            <a:tailEnd len="med" w="med" type="none"/>
          </a:ln>
        </p:spPr>
      </p:cxnSp>
      <p:cxnSp>
        <p:nvCxnSpPr>
          <p:cNvPr id="338" name="Google Shape;338;p47"/>
          <p:cNvCxnSpPr/>
          <p:nvPr/>
        </p:nvCxnSpPr>
        <p:spPr>
          <a:xfrm>
            <a:off x="2715600" y="2301825"/>
            <a:ext cx="171000" cy="393000"/>
          </a:xfrm>
          <a:prstGeom prst="straightConnector1">
            <a:avLst/>
          </a:prstGeom>
          <a:noFill/>
          <a:ln cap="flat" cmpd="sng" w="9525">
            <a:solidFill>
              <a:srgbClr val="595959"/>
            </a:solidFill>
            <a:prstDash val="solid"/>
            <a:round/>
            <a:headEnd len="med" w="med" type="none"/>
            <a:tailEnd len="med" w="med" type="none"/>
          </a:ln>
        </p:spPr>
      </p:cxnSp>
      <p:pic>
        <p:nvPicPr>
          <p:cNvPr id="339" name="Google Shape;339;p47"/>
          <p:cNvPicPr preferRelativeResize="0"/>
          <p:nvPr/>
        </p:nvPicPr>
        <p:blipFill rotWithShape="1">
          <a:blip r:embed="rId3">
            <a:alphaModFix/>
          </a:blip>
          <a:srcRect b="9518" l="0" r="8147" t="0"/>
          <a:stretch/>
        </p:blipFill>
        <p:spPr>
          <a:xfrm>
            <a:off x="757002" y="1152394"/>
            <a:ext cx="312562" cy="303824"/>
          </a:xfrm>
          <a:prstGeom prst="rect">
            <a:avLst/>
          </a:prstGeom>
          <a:noFill/>
          <a:ln>
            <a:noFill/>
          </a:ln>
        </p:spPr>
      </p:pic>
      <p:pic>
        <p:nvPicPr>
          <p:cNvPr id="340" name="Google Shape;340;p47"/>
          <p:cNvPicPr preferRelativeResize="0"/>
          <p:nvPr/>
        </p:nvPicPr>
        <p:blipFill rotWithShape="1">
          <a:blip r:embed="rId3">
            <a:alphaModFix/>
          </a:blip>
          <a:srcRect b="9518" l="0" r="8147" t="0"/>
          <a:stretch/>
        </p:blipFill>
        <p:spPr>
          <a:xfrm>
            <a:off x="1211358" y="1075704"/>
            <a:ext cx="312562" cy="303824"/>
          </a:xfrm>
          <a:prstGeom prst="rect">
            <a:avLst/>
          </a:prstGeom>
          <a:noFill/>
          <a:ln>
            <a:noFill/>
          </a:ln>
        </p:spPr>
      </p:pic>
      <p:pic>
        <p:nvPicPr>
          <p:cNvPr id="341" name="Google Shape;341;p47"/>
          <p:cNvPicPr preferRelativeResize="0"/>
          <p:nvPr/>
        </p:nvPicPr>
        <p:blipFill>
          <a:blip r:embed="rId4">
            <a:alphaModFix/>
          </a:blip>
          <a:stretch>
            <a:fillRect/>
          </a:stretch>
        </p:blipFill>
        <p:spPr>
          <a:xfrm>
            <a:off x="1686310" y="1064525"/>
            <a:ext cx="312564" cy="326184"/>
          </a:xfrm>
          <a:prstGeom prst="rect">
            <a:avLst/>
          </a:prstGeom>
          <a:noFill/>
          <a:ln>
            <a:noFill/>
          </a:ln>
        </p:spPr>
      </p:pic>
      <p:pic>
        <p:nvPicPr>
          <p:cNvPr id="342" name="Google Shape;342;p47"/>
          <p:cNvPicPr preferRelativeResize="0"/>
          <p:nvPr/>
        </p:nvPicPr>
        <p:blipFill>
          <a:blip r:embed="rId4">
            <a:alphaModFix/>
          </a:blip>
          <a:stretch>
            <a:fillRect/>
          </a:stretch>
        </p:blipFill>
        <p:spPr>
          <a:xfrm>
            <a:off x="2615619" y="1106211"/>
            <a:ext cx="312564" cy="326184"/>
          </a:xfrm>
          <a:prstGeom prst="rect">
            <a:avLst/>
          </a:prstGeom>
          <a:noFill/>
          <a:ln>
            <a:noFill/>
          </a:ln>
        </p:spPr>
      </p:pic>
      <p:pic>
        <p:nvPicPr>
          <p:cNvPr id="343" name="Google Shape;343;p47"/>
          <p:cNvPicPr preferRelativeResize="0"/>
          <p:nvPr/>
        </p:nvPicPr>
        <p:blipFill>
          <a:blip r:embed="rId4">
            <a:alphaModFix/>
          </a:blip>
          <a:stretch>
            <a:fillRect/>
          </a:stretch>
        </p:blipFill>
        <p:spPr>
          <a:xfrm>
            <a:off x="2120319" y="1078768"/>
            <a:ext cx="312564" cy="326184"/>
          </a:xfrm>
          <a:prstGeom prst="rect">
            <a:avLst/>
          </a:prstGeom>
          <a:noFill/>
          <a:ln>
            <a:noFill/>
          </a:ln>
        </p:spPr>
      </p:pic>
      <p:pic>
        <p:nvPicPr>
          <p:cNvPr id="344" name="Google Shape;344;p47"/>
          <p:cNvPicPr preferRelativeResize="0"/>
          <p:nvPr/>
        </p:nvPicPr>
        <p:blipFill>
          <a:blip r:embed="rId4">
            <a:alphaModFix/>
          </a:blip>
          <a:stretch>
            <a:fillRect/>
          </a:stretch>
        </p:blipFill>
        <p:spPr>
          <a:xfrm>
            <a:off x="399901" y="1379514"/>
            <a:ext cx="312564" cy="326184"/>
          </a:xfrm>
          <a:prstGeom prst="rect">
            <a:avLst/>
          </a:prstGeom>
          <a:noFill/>
          <a:ln>
            <a:noFill/>
          </a:ln>
        </p:spPr>
      </p:pic>
      <p:sp>
        <p:nvSpPr>
          <p:cNvPr id="345" name="Google Shape;345;p47"/>
          <p:cNvSpPr txBox="1"/>
          <p:nvPr/>
        </p:nvSpPr>
        <p:spPr>
          <a:xfrm>
            <a:off x="3652536" y="1294965"/>
            <a:ext cx="1609200" cy="35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000000"/>
                </a:solidFill>
              </a:rPr>
              <a:t>Clients</a:t>
            </a:r>
            <a:endParaRPr b="1" sz="1100">
              <a:solidFill>
                <a:srgbClr val="000000"/>
              </a:solidFill>
            </a:endParaRPr>
          </a:p>
        </p:txBody>
      </p:sp>
      <p:sp>
        <p:nvSpPr>
          <p:cNvPr id="346" name="Google Shape;346;p47"/>
          <p:cNvSpPr txBox="1"/>
          <p:nvPr/>
        </p:nvSpPr>
        <p:spPr>
          <a:xfrm>
            <a:off x="3629742" y="2540992"/>
            <a:ext cx="1300200" cy="531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Switches </a:t>
            </a:r>
            <a:endParaRPr b="1" sz="1100"/>
          </a:p>
          <a:p>
            <a:pPr indent="0" lvl="0" marL="0" rtl="0" algn="l">
              <a:spcBef>
                <a:spcPts val="0"/>
              </a:spcBef>
              <a:spcAft>
                <a:spcPts val="0"/>
              </a:spcAft>
              <a:buNone/>
            </a:pPr>
            <a:r>
              <a:t/>
            </a:r>
            <a:endParaRPr b="1" sz="1100"/>
          </a:p>
        </p:txBody>
      </p:sp>
      <p:sp>
        <p:nvSpPr>
          <p:cNvPr id="347" name="Google Shape;347;p47"/>
          <p:cNvSpPr txBox="1"/>
          <p:nvPr/>
        </p:nvSpPr>
        <p:spPr>
          <a:xfrm>
            <a:off x="3705942" y="3658835"/>
            <a:ext cx="1300200" cy="35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000000"/>
                </a:solidFill>
              </a:rPr>
              <a:t>Servers</a:t>
            </a:r>
            <a:endParaRPr b="1" sz="1100">
              <a:solidFill>
                <a:srgbClr val="000000"/>
              </a:solidFill>
            </a:endParaRPr>
          </a:p>
        </p:txBody>
      </p:sp>
      <p:pic>
        <p:nvPicPr>
          <p:cNvPr id="348" name="Google Shape;348;p47"/>
          <p:cNvPicPr preferRelativeResize="0"/>
          <p:nvPr/>
        </p:nvPicPr>
        <p:blipFill>
          <a:blip r:embed="rId5">
            <a:alphaModFix/>
          </a:blip>
          <a:stretch>
            <a:fillRect/>
          </a:stretch>
        </p:blipFill>
        <p:spPr>
          <a:xfrm>
            <a:off x="3020022" y="3303827"/>
            <a:ext cx="591275" cy="963474"/>
          </a:xfrm>
          <a:prstGeom prst="rect">
            <a:avLst/>
          </a:prstGeom>
          <a:noFill/>
          <a:ln>
            <a:noFill/>
          </a:ln>
        </p:spPr>
      </p:pic>
      <p:pic>
        <p:nvPicPr>
          <p:cNvPr id="349" name="Google Shape;349;p47"/>
          <p:cNvPicPr preferRelativeResize="0"/>
          <p:nvPr/>
        </p:nvPicPr>
        <p:blipFill>
          <a:blip r:embed="rId5">
            <a:alphaModFix/>
          </a:blip>
          <a:stretch>
            <a:fillRect/>
          </a:stretch>
        </p:blipFill>
        <p:spPr>
          <a:xfrm>
            <a:off x="2181822" y="3532427"/>
            <a:ext cx="591275" cy="963474"/>
          </a:xfrm>
          <a:prstGeom prst="rect">
            <a:avLst/>
          </a:prstGeom>
          <a:noFill/>
          <a:ln>
            <a:noFill/>
          </a:ln>
        </p:spPr>
      </p:pic>
      <p:pic>
        <p:nvPicPr>
          <p:cNvPr id="350" name="Google Shape;350;p47"/>
          <p:cNvPicPr preferRelativeResize="0"/>
          <p:nvPr/>
        </p:nvPicPr>
        <p:blipFill>
          <a:blip r:embed="rId5">
            <a:alphaModFix/>
          </a:blip>
          <a:stretch>
            <a:fillRect/>
          </a:stretch>
        </p:blipFill>
        <p:spPr>
          <a:xfrm>
            <a:off x="1267422" y="3608627"/>
            <a:ext cx="591275" cy="963474"/>
          </a:xfrm>
          <a:prstGeom prst="rect">
            <a:avLst/>
          </a:prstGeom>
          <a:noFill/>
          <a:ln>
            <a:noFill/>
          </a:ln>
        </p:spPr>
      </p:pic>
      <p:pic>
        <p:nvPicPr>
          <p:cNvPr id="351" name="Google Shape;351;p47"/>
          <p:cNvPicPr preferRelativeResize="0"/>
          <p:nvPr/>
        </p:nvPicPr>
        <p:blipFill>
          <a:blip r:embed="rId5">
            <a:alphaModFix/>
          </a:blip>
          <a:stretch>
            <a:fillRect/>
          </a:stretch>
        </p:blipFill>
        <p:spPr>
          <a:xfrm>
            <a:off x="353022" y="3532427"/>
            <a:ext cx="591275" cy="963474"/>
          </a:xfrm>
          <a:prstGeom prst="rect">
            <a:avLst/>
          </a:prstGeom>
          <a:noFill/>
          <a:ln>
            <a:noFill/>
          </a:ln>
        </p:spPr>
      </p:pic>
      <p:sp>
        <p:nvSpPr>
          <p:cNvPr id="352" name="Google Shape;352;p47"/>
          <p:cNvSpPr txBox="1"/>
          <p:nvPr/>
        </p:nvSpPr>
        <p:spPr>
          <a:xfrm>
            <a:off x="3657600" y="1524000"/>
            <a:ext cx="1123800" cy="35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000000"/>
                </a:solidFill>
              </a:rPr>
              <a:t>Adversaries</a:t>
            </a:r>
            <a:endParaRPr b="1" sz="1100">
              <a:solidFill>
                <a:srgbClr val="000000"/>
              </a:solidFill>
            </a:endParaRPr>
          </a:p>
        </p:txBody>
      </p:sp>
      <p:pic>
        <p:nvPicPr>
          <p:cNvPr id="353" name="Google Shape;353;p47"/>
          <p:cNvPicPr preferRelativeResize="0"/>
          <p:nvPr/>
        </p:nvPicPr>
        <p:blipFill>
          <a:blip r:embed="rId6">
            <a:alphaModFix/>
          </a:blip>
          <a:stretch>
            <a:fillRect/>
          </a:stretch>
        </p:blipFill>
        <p:spPr>
          <a:xfrm>
            <a:off x="509461" y="2659533"/>
            <a:ext cx="701890" cy="484054"/>
          </a:xfrm>
          <a:prstGeom prst="rect">
            <a:avLst/>
          </a:prstGeom>
          <a:noFill/>
          <a:ln>
            <a:noFill/>
          </a:ln>
        </p:spPr>
      </p:pic>
      <p:pic>
        <p:nvPicPr>
          <p:cNvPr id="354" name="Google Shape;354;p47"/>
          <p:cNvPicPr preferRelativeResize="0"/>
          <p:nvPr/>
        </p:nvPicPr>
        <p:blipFill>
          <a:blip r:embed="rId6">
            <a:alphaModFix/>
          </a:blip>
          <a:stretch>
            <a:fillRect/>
          </a:stretch>
        </p:blipFill>
        <p:spPr>
          <a:xfrm>
            <a:off x="1536658" y="2618529"/>
            <a:ext cx="701890" cy="484054"/>
          </a:xfrm>
          <a:prstGeom prst="rect">
            <a:avLst/>
          </a:prstGeom>
          <a:noFill/>
          <a:ln>
            <a:noFill/>
          </a:ln>
        </p:spPr>
      </p:pic>
      <p:pic>
        <p:nvPicPr>
          <p:cNvPr id="355" name="Google Shape;355;p47"/>
          <p:cNvPicPr preferRelativeResize="0"/>
          <p:nvPr/>
        </p:nvPicPr>
        <p:blipFill>
          <a:blip r:embed="rId6">
            <a:alphaModFix/>
          </a:blip>
          <a:stretch>
            <a:fillRect/>
          </a:stretch>
        </p:blipFill>
        <p:spPr>
          <a:xfrm>
            <a:off x="2602065" y="2519018"/>
            <a:ext cx="701890" cy="484054"/>
          </a:xfrm>
          <a:prstGeom prst="rect">
            <a:avLst/>
          </a:prstGeom>
          <a:noFill/>
          <a:ln>
            <a:noFill/>
          </a:ln>
        </p:spPr>
      </p:pic>
      <p:sp>
        <p:nvSpPr>
          <p:cNvPr id="356" name="Google Shape;356;p47"/>
          <p:cNvSpPr/>
          <p:nvPr/>
        </p:nvSpPr>
        <p:spPr>
          <a:xfrm>
            <a:off x="212100" y="2672075"/>
            <a:ext cx="3351000" cy="249600"/>
          </a:xfrm>
          <a:prstGeom prst="roundRect">
            <a:avLst>
              <a:gd fmla="val 16667" name="adj"/>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0000"/>
                </a:solidFill>
              </a:rPr>
              <a:t>Challenges</a:t>
            </a:r>
            <a:r>
              <a:rPr b="1" lang="en" sz="1500">
                <a:solidFill>
                  <a:schemeClr val="lt1"/>
                </a:solidFill>
              </a:rPr>
              <a:t> of In-Network Defense</a:t>
            </a:r>
            <a:endParaRPr b="1" sz="1500">
              <a:solidFill>
                <a:schemeClr val="lt1"/>
              </a:solidFill>
            </a:endParaRPr>
          </a:p>
        </p:txBody>
      </p:sp>
      <p:sp>
        <p:nvSpPr>
          <p:cNvPr id="357" name="Google Shape;357;p47"/>
          <p:cNvSpPr txBox="1"/>
          <p:nvPr>
            <p:ph type="title"/>
          </p:nvPr>
        </p:nvSpPr>
        <p:spPr>
          <a:xfrm>
            <a:off x="5059100" y="652475"/>
            <a:ext cx="4045200" cy="73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solidFill>
                  <a:schemeClr val="accent5"/>
                </a:solidFill>
              </a:rPr>
              <a:t>Improving State-of-the-Art</a:t>
            </a:r>
            <a:endParaRPr sz="2420">
              <a:solidFill>
                <a:schemeClr val="accent5"/>
              </a:solidFill>
            </a:endParaRPr>
          </a:p>
        </p:txBody>
      </p:sp>
      <p:sp>
        <p:nvSpPr>
          <p:cNvPr id="358" name="Google Shape;358;p47"/>
          <p:cNvSpPr/>
          <p:nvPr/>
        </p:nvSpPr>
        <p:spPr>
          <a:xfrm>
            <a:off x="5908225" y="1760525"/>
            <a:ext cx="2074500" cy="964500"/>
          </a:xfrm>
          <a:prstGeom prst="roundRect">
            <a:avLst>
              <a:gd fmla="val 16667" name="adj"/>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rPr>
              <a:t>switches have </a:t>
            </a:r>
            <a:endParaRPr b="1" sz="1300">
              <a:solidFill>
                <a:schemeClr val="lt1"/>
              </a:solidFill>
            </a:endParaRPr>
          </a:p>
          <a:p>
            <a:pPr indent="0" lvl="0" marL="0" rtl="0" algn="ctr">
              <a:spcBef>
                <a:spcPts val="0"/>
              </a:spcBef>
              <a:spcAft>
                <a:spcPts val="0"/>
              </a:spcAft>
              <a:buNone/>
            </a:pPr>
            <a:r>
              <a:rPr b="1" lang="en" sz="1300">
                <a:solidFill>
                  <a:srgbClr val="990000"/>
                </a:solidFill>
              </a:rPr>
              <a:t>tightly constrained </a:t>
            </a:r>
            <a:r>
              <a:rPr b="1" lang="en" sz="1300">
                <a:solidFill>
                  <a:schemeClr val="lt1"/>
                </a:solidFill>
              </a:rPr>
              <a:t>programming model and </a:t>
            </a:r>
            <a:r>
              <a:rPr b="1" lang="en" sz="1300">
                <a:solidFill>
                  <a:srgbClr val="990000"/>
                </a:solidFill>
              </a:rPr>
              <a:t>limited memory </a:t>
            </a:r>
            <a:endParaRPr b="1" sz="1300">
              <a:solidFill>
                <a:srgbClr val="990000"/>
              </a:solidFill>
            </a:endParaRPr>
          </a:p>
        </p:txBody>
      </p:sp>
      <p:sp>
        <p:nvSpPr>
          <p:cNvPr id="359" name="Google Shape;359;p47"/>
          <p:cNvSpPr/>
          <p:nvPr/>
        </p:nvSpPr>
        <p:spPr>
          <a:xfrm>
            <a:off x="4765225" y="1228725"/>
            <a:ext cx="4188300" cy="3213600"/>
          </a:xfrm>
          <a:prstGeom prst="roundRect">
            <a:avLst>
              <a:gd fmla="val 16667" name="adj"/>
            </a:avLst>
          </a:prstGeom>
          <a:solidFill>
            <a:schemeClr val="accent5"/>
          </a:solidFill>
          <a:ln cap="flat" cmpd="sng" w="9525">
            <a:solidFill>
              <a:srgbClr val="34A85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990000"/>
                </a:solidFill>
              </a:rPr>
              <a:t>Challenges</a:t>
            </a:r>
            <a:r>
              <a:rPr b="1" lang="en" sz="1800">
                <a:solidFill>
                  <a:srgbClr val="FF0000"/>
                </a:solidFill>
              </a:rPr>
              <a:t> </a:t>
            </a:r>
            <a:r>
              <a:rPr b="1" lang="en" sz="1800">
                <a:solidFill>
                  <a:schemeClr val="lt1"/>
                </a:solidFill>
              </a:rPr>
              <a:t>of In-Network Defense Placement</a:t>
            </a:r>
            <a:endParaRPr b="1" sz="18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59"/>
                                        </p:tgtEl>
                                      </p:cBhvr>
                                    </p:animEffect>
                                    <p:set>
                                      <p:cBhvr>
                                        <p:cTn dur="1" fill="hold">
                                          <p:stCondLst>
                                            <p:cond delay="1000"/>
                                          </p:stCondLst>
                                        </p:cTn>
                                        <p:tgtEl>
                                          <p:spTgt spid="35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8"/>
          <p:cNvSpPr/>
          <p:nvPr/>
        </p:nvSpPr>
        <p:spPr>
          <a:xfrm>
            <a:off x="371475" y="3584725"/>
            <a:ext cx="2613900" cy="1225500"/>
          </a:xfrm>
          <a:prstGeom prst="roundRect">
            <a:avLst>
              <a:gd fmla="val 16667" name="adj"/>
            </a:avLst>
          </a:prstGeom>
          <a:solidFill>
            <a:srgbClr val="02577A"/>
          </a:solidFill>
          <a:ln cap="flat" cmpd="sng" w="9525">
            <a:solidFill>
              <a:srgbClr val="34A85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Use</a:t>
            </a:r>
            <a:r>
              <a:rPr b="1" lang="en" sz="1600">
                <a:solidFill>
                  <a:schemeClr val="lt1"/>
                </a:solidFill>
              </a:rPr>
              <a:t> </a:t>
            </a:r>
            <a:r>
              <a:rPr b="1" lang="en" sz="1600" u="sng">
                <a:solidFill>
                  <a:schemeClr val="lt1"/>
                </a:solidFill>
              </a:rPr>
              <a:t>approximate</a:t>
            </a:r>
            <a:r>
              <a:rPr lang="en" sz="1600">
                <a:solidFill>
                  <a:schemeClr val="lt1"/>
                </a:solidFill>
              </a:rPr>
              <a:t> state at in-network edge switch for memory efficiency</a:t>
            </a:r>
            <a:endParaRPr b="1" sz="2300">
              <a:solidFill>
                <a:schemeClr val="lt1"/>
              </a:solidFill>
            </a:endParaRPr>
          </a:p>
        </p:txBody>
      </p:sp>
      <p:sp>
        <p:nvSpPr>
          <p:cNvPr id="365" name="Google Shape;365;p48"/>
          <p:cNvSpPr/>
          <p:nvPr/>
        </p:nvSpPr>
        <p:spPr>
          <a:xfrm>
            <a:off x="3927481" y="1278538"/>
            <a:ext cx="2613816" cy="1364688"/>
          </a:xfrm>
          <a:prstGeom prst="cloud">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Provider Backbone</a:t>
            </a:r>
            <a:endParaRPr sz="1000">
              <a:solidFill>
                <a:srgbClr val="000000"/>
              </a:solidFill>
            </a:endParaRPr>
          </a:p>
        </p:txBody>
      </p:sp>
      <p:sp>
        <p:nvSpPr>
          <p:cNvPr id="366" name="Google Shape;366;p48"/>
          <p:cNvSpPr txBox="1"/>
          <p:nvPr/>
        </p:nvSpPr>
        <p:spPr>
          <a:xfrm rot="64111">
            <a:off x="2280648" y="1931184"/>
            <a:ext cx="1463955" cy="368082"/>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SYN-ACK</a:t>
            </a:r>
            <a:endParaRPr sz="600">
              <a:solidFill>
                <a:srgbClr val="000000"/>
              </a:solidFill>
            </a:endParaRPr>
          </a:p>
        </p:txBody>
      </p:sp>
      <p:sp>
        <p:nvSpPr>
          <p:cNvPr id="367" name="Google Shape;367;p48"/>
          <p:cNvSpPr txBox="1"/>
          <p:nvPr/>
        </p:nvSpPr>
        <p:spPr>
          <a:xfrm rot="-729457">
            <a:off x="2248027" y="2142412"/>
            <a:ext cx="1451556" cy="368209"/>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SYN-ACK</a:t>
            </a:r>
            <a:endParaRPr sz="600">
              <a:solidFill>
                <a:srgbClr val="000000"/>
              </a:solidFill>
            </a:endParaRPr>
          </a:p>
        </p:txBody>
      </p:sp>
      <p:sp>
        <p:nvSpPr>
          <p:cNvPr id="368" name="Google Shape;368;p48"/>
          <p:cNvSpPr txBox="1"/>
          <p:nvPr/>
        </p:nvSpPr>
        <p:spPr>
          <a:xfrm rot="-1584687">
            <a:off x="2287964" y="2396897"/>
            <a:ext cx="1451392" cy="36816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SYN-ACK</a:t>
            </a:r>
            <a:endParaRPr sz="1200">
              <a:solidFill>
                <a:srgbClr val="000000"/>
              </a:solidFill>
            </a:endParaRPr>
          </a:p>
        </p:txBody>
      </p:sp>
      <p:cxnSp>
        <p:nvCxnSpPr>
          <p:cNvPr id="369" name="Google Shape;369;p48"/>
          <p:cNvCxnSpPr/>
          <p:nvPr/>
        </p:nvCxnSpPr>
        <p:spPr>
          <a:xfrm rot="-1436703">
            <a:off x="2482234" y="1299766"/>
            <a:ext cx="1100625" cy="532647"/>
          </a:xfrm>
          <a:prstGeom prst="straightConnector1">
            <a:avLst/>
          </a:prstGeom>
          <a:noFill/>
          <a:ln cap="flat" cmpd="sng" w="9525">
            <a:solidFill>
              <a:srgbClr val="595959"/>
            </a:solidFill>
            <a:prstDash val="solid"/>
            <a:round/>
            <a:headEnd len="med" w="med" type="none"/>
            <a:tailEnd len="med" w="med" type="triangle"/>
          </a:ln>
        </p:spPr>
      </p:cxnSp>
      <p:sp>
        <p:nvSpPr>
          <p:cNvPr id="370" name="Google Shape;370;p48"/>
          <p:cNvSpPr txBox="1"/>
          <p:nvPr/>
        </p:nvSpPr>
        <p:spPr>
          <a:xfrm rot="43769">
            <a:off x="2612832" y="1303215"/>
            <a:ext cx="918974" cy="367554"/>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t>
            </a:r>
            <a:endParaRPr sz="1200">
              <a:solidFill>
                <a:srgbClr val="000000"/>
              </a:solidFill>
            </a:endParaRPr>
          </a:p>
        </p:txBody>
      </p:sp>
      <p:cxnSp>
        <p:nvCxnSpPr>
          <p:cNvPr id="371" name="Google Shape;371;p48"/>
          <p:cNvCxnSpPr/>
          <p:nvPr/>
        </p:nvCxnSpPr>
        <p:spPr>
          <a:xfrm rot="-952166">
            <a:off x="2407956" y="1555558"/>
            <a:ext cx="1212304" cy="385220"/>
          </a:xfrm>
          <a:prstGeom prst="straightConnector1">
            <a:avLst/>
          </a:prstGeom>
          <a:noFill/>
          <a:ln cap="flat" cmpd="sng" w="9525">
            <a:solidFill>
              <a:srgbClr val="595959"/>
            </a:solidFill>
            <a:prstDash val="solid"/>
            <a:round/>
            <a:headEnd len="med" w="med" type="none"/>
            <a:tailEnd len="med" w="med" type="triangle"/>
          </a:ln>
        </p:spPr>
      </p:cxnSp>
      <p:sp>
        <p:nvSpPr>
          <p:cNvPr id="372" name="Google Shape;372;p48"/>
          <p:cNvSpPr txBox="1"/>
          <p:nvPr/>
        </p:nvSpPr>
        <p:spPr>
          <a:xfrm rot="43769">
            <a:off x="2575944" y="1482446"/>
            <a:ext cx="918974" cy="367549"/>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t>
            </a:r>
            <a:endParaRPr sz="1200">
              <a:solidFill>
                <a:srgbClr val="000000"/>
              </a:solidFill>
            </a:endParaRPr>
          </a:p>
        </p:txBody>
      </p:sp>
      <p:sp>
        <p:nvSpPr>
          <p:cNvPr id="373" name="Google Shape;373;p48"/>
          <p:cNvSpPr txBox="1"/>
          <p:nvPr/>
        </p:nvSpPr>
        <p:spPr>
          <a:xfrm>
            <a:off x="6457338" y="2599257"/>
            <a:ext cx="15129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rgbClr val="000000"/>
                </a:solidFill>
              </a:rPr>
              <a:t>Server</a:t>
            </a:r>
            <a:endParaRPr sz="1500">
              <a:solidFill>
                <a:srgbClr val="000000"/>
              </a:solidFill>
            </a:endParaRPr>
          </a:p>
        </p:txBody>
      </p:sp>
      <p:sp>
        <p:nvSpPr>
          <p:cNvPr id="374" name="Google Shape;374;p48"/>
          <p:cNvSpPr txBox="1"/>
          <p:nvPr/>
        </p:nvSpPr>
        <p:spPr>
          <a:xfrm>
            <a:off x="3347851" y="2590451"/>
            <a:ext cx="1625700" cy="588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rgbClr val="02577A"/>
                </a:solidFill>
              </a:rPr>
              <a:t>In-Network </a:t>
            </a:r>
            <a:endParaRPr b="1" sz="1300">
              <a:solidFill>
                <a:srgbClr val="02577A"/>
              </a:solidFill>
            </a:endParaRPr>
          </a:p>
          <a:p>
            <a:pPr indent="0" lvl="0" marL="0" rtl="0" algn="ctr">
              <a:spcBef>
                <a:spcPts val="0"/>
              </a:spcBef>
              <a:spcAft>
                <a:spcPts val="0"/>
              </a:spcAft>
              <a:buNone/>
            </a:pPr>
            <a:r>
              <a:rPr b="1" lang="en" sz="1300">
                <a:solidFill>
                  <a:srgbClr val="02577A"/>
                </a:solidFill>
              </a:rPr>
              <a:t>Edge Switch</a:t>
            </a:r>
            <a:endParaRPr b="1" sz="1300">
              <a:solidFill>
                <a:srgbClr val="02577A"/>
              </a:solidFill>
            </a:endParaRPr>
          </a:p>
        </p:txBody>
      </p:sp>
      <p:sp>
        <p:nvSpPr>
          <p:cNvPr id="375" name="Google Shape;375;p48"/>
          <p:cNvSpPr txBox="1"/>
          <p:nvPr/>
        </p:nvSpPr>
        <p:spPr>
          <a:xfrm>
            <a:off x="5206606" y="2590451"/>
            <a:ext cx="1830300" cy="588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rgbClr val="02577A"/>
                </a:solidFill>
              </a:rPr>
              <a:t>Lightweight Server-Side Module</a:t>
            </a:r>
            <a:endParaRPr b="1" sz="1300">
              <a:solidFill>
                <a:srgbClr val="02577A"/>
              </a:solidFill>
            </a:endParaRPr>
          </a:p>
        </p:txBody>
      </p:sp>
      <p:pic>
        <p:nvPicPr>
          <p:cNvPr id="376" name="Google Shape;376;p48"/>
          <p:cNvPicPr preferRelativeResize="0"/>
          <p:nvPr/>
        </p:nvPicPr>
        <p:blipFill>
          <a:blip r:embed="rId3">
            <a:alphaModFix/>
          </a:blip>
          <a:stretch>
            <a:fillRect/>
          </a:stretch>
        </p:blipFill>
        <p:spPr>
          <a:xfrm>
            <a:off x="3564001" y="1683266"/>
            <a:ext cx="971588" cy="694024"/>
          </a:xfrm>
          <a:prstGeom prst="rect">
            <a:avLst/>
          </a:prstGeom>
          <a:noFill/>
          <a:ln>
            <a:noFill/>
          </a:ln>
        </p:spPr>
      </p:pic>
      <p:sp>
        <p:nvSpPr>
          <p:cNvPr id="377" name="Google Shape;377;p48"/>
          <p:cNvSpPr/>
          <p:nvPr/>
        </p:nvSpPr>
        <p:spPr>
          <a:xfrm>
            <a:off x="3860738" y="1827750"/>
            <a:ext cx="388525" cy="266275"/>
          </a:xfrm>
          <a:prstGeom prst="flowChartPredefinedProcess">
            <a:avLst/>
          </a:prstGeom>
          <a:solidFill>
            <a:srgbClr val="EEEEEE"/>
          </a:solidFill>
          <a:ln cap="flat" cmpd="sng" w="9525">
            <a:solidFill>
              <a:srgbClr val="7373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8" name="Google Shape;378;p48"/>
          <p:cNvPicPr preferRelativeResize="0"/>
          <p:nvPr/>
        </p:nvPicPr>
        <p:blipFill>
          <a:blip r:embed="rId4">
            <a:alphaModFix/>
          </a:blip>
          <a:stretch>
            <a:fillRect/>
          </a:stretch>
        </p:blipFill>
        <p:spPr>
          <a:xfrm>
            <a:off x="3927474" y="1860916"/>
            <a:ext cx="255052" cy="199943"/>
          </a:xfrm>
          <a:prstGeom prst="rect">
            <a:avLst/>
          </a:prstGeom>
          <a:noFill/>
          <a:ln>
            <a:noFill/>
          </a:ln>
        </p:spPr>
      </p:pic>
      <p:cxnSp>
        <p:nvCxnSpPr>
          <p:cNvPr id="379" name="Google Shape;379;p48"/>
          <p:cNvCxnSpPr/>
          <p:nvPr/>
        </p:nvCxnSpPr>
        <p:spPr>
          <a:xfrm rot="9312202">
            <a:off x="2424582" y="1886569"/>
            <a:ext cx="1117314" cy="559114"/>
          </a:xfrm>
          <a:prstGeom prst="straightConnector1">
            <a:avLst/>
          </a:prstGeom>
          <a:noFill/>
          <a:ln cap="flat" cmpd="sng" w="9525">
            <a:solidFill>
              <a:srgbClr val="595959"/>
            </a:solidFill>
            <a:prstDash val="solid"/>
            <a:round/>
            <a:headEnd len="med" w="med" type="none"/>
            <a:tailEnd len="med" w="med" type="triangle"/>
          </a:ln>
        </p:spPr>
      </p:cxnSp>
      <p:sp>
        <p:nvSpPr>
          <p:cNvPr id="380" name="Google Shape;380;p48"/>
          <p:cNvSpPr txBox="1"/>
          <p:nvPr/>
        </p:nvSpPr>
        <p:spPr>
          <a:xfrm rot="43769">
            <a:off x="2553133" y="1651479"/>
            <a:ext cx="918974" cy="367549"/>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00000"/>
                </a:solidFill>
              </a:rPr>
              <a:t>SYN</a:t>
            </a:r>
            <a:endParaRPr sz="1200">
              <a:solidFill>
                <a:srgbClr val="000000"/>
              </a:solidFill>
            </a:endParaRPr>
          </a:p>
        </p:txBody>
      </p:sp>
      <p:cxnSp>
        <p:nvCxnSpPr>
          <p:cNvPr id="381" name="Google Shape;381;p48"/>
          <p:cNvCxnSpPr/>
          <p:nvPr/>
        </p:nvCxnSpPr>
        <p:spPr>
          <a:xfrm rot="-1436703">
            <a:off x="2472030" y="1648219"/>
            <a:ext cx="1100625" cy="532647"/>
          </a:xfrm>
          <a:prstGeom prst="straightConnector1">
            <a:avLst/>
          </a:prstGeom>
          <a:noFill/>
          <a:ln cap="flat" cmpd="sng" w="9525">
            <a:solidFill>
              <a:srgbClr val="595959"/>
            </a:solidFill>
            <a:prstDash val="solid"/>
            <a:round/>
            <a:headEnd len="med" w="med" type="none"/>
            <a:tailEnd len="med" w="med" type="triangle"/>
          </a:ln>
        </p:spPr>
      </p:cxnSp>
      <p:cxnSp>
        <p:nvCxnSpPr>
          <p:cNvPr id="382" name="Google Shape;382;p48"/>
          <p:cNvCxnSpPr/>
          <p:nvPr/>
        </p:nvCxnSpPr>
        <p:spPr>
          <a:xfrm flipH="1" rot="526157">
            <a:off x="2349768" y="2144920"/>
            <a:ext cx="1243638" cy="482759"/>
          </a:xfrm>
          <a:prstGeom prst="straightConnector1">
            <a:avLst/>
          </a:prstGeom>
          <a:noFill/>
          <a:ln cap="flat" cmpd="sng" w="9525">
            <a:solidFill>
              <a:srgbClr val="595959"/>
            </a:solidFill>
            <a:prstDash val="solid"/>
            <a:round/>
            <a:headEnd len="med" w="med" type="none"/>
            <a:tailEnd len="med" w="med" type="triangle"/>
          </a:ln>
        </p:spPr>
      </p:cxnSp>
      <p:cxnSp>
        <p:nvCxnSpPr>
          <p:cNvPr id="383" name="Google Shape;383;p48"/>
          <p:cNvCxnSpPr/>
          <p:nvPr/>
        </p:nvCxnSpPr>
        <p:spPr>
          <a:xfrm rot="9151344">
            <a:off x="2350093" y="2625828"/>
            <a:ext cx="1347849" cy="18248"/>
          </a:xfrm>
          <a:prstGeom prst="straightConnector1">
            <a:avLst/>
          </a:prstGeom>
          <a:noFill/>
          <a:ln cap="flat" cmpd="sng" w="9525">
            <a:solidFill>
              <a:srgbClr val="595959"/>
            </a:solidFill>
            <a:prstDash val="solid"/>
            <a:round/>
            <a:headEnd len="med" w="med" type="none"/>
            <a:tailEnd len="med" w="med" type="triangle"/>
          </a:ln>
        </p:spPr>
      </p:cxnSp>
      <p:sp>
        <p:nvSpPr>
          <p:cNvPr id="384" name="Google Shape;384;p48"/>
          <p:cNvSpPr txBox="1"/>
          <p:nvPr/>
        </p:nvSpPr>
        <p:spPr>
          <a:xfrm rot="-17610">
            <a:off x="1948052" y="2995868"/>
            <a:ext cx="1874125" cy="367518"/>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rgbClr val="660000"/>
                </a:solidFill>
              </a:rPr>
              <a:t>No return ACK</a:t>
            </a:r>
            <a:endParaRPr b="1" sz="1200">
              <a:solidFill>
                <a:srgbClr val="660000"/>
              </a:solidFill>
            </a:endParaRPr>
          </a:p>
        </p:txBody>
      </p:sp>
      <p:pic>
        <p:nvPicPr>
          <p:cNvPr id="385" name="Google Shape;385;p48"/>
          <p:cNvPicPr preferRelativeResize="0"/>
          <p:nvPr/>
        </p:nvPicPr>
        <p:blipFill>
          <a:blip r:embed="rId5">
            <a:alphaModFix/>
          </a:blip>
          <a:stretch>
            <a:fillRect/>
          </a:stretch>
        </p:blipFill>
        <p:spPr>
          <a:xfrm>
            <a:off x="1388634" y="1199611"/>
            <a:ext cx="881641" cy="851714"/>
          </a:xfrm>
          <a:prstGeom prst="rect">
            <a:avLst/>
          </a:prstGeom>
          <a:noFill/>
          <a:ln>
            <a:noFill/>
          </a:ln>
        </p:spPr>
      </p:pic>
      <p:pic>
        <p:nvPicPr>
          <p:cNvPr id="386" name="Google Shape;386;p48"/>
          <p:cNvPicPr preferRelativeResize="0"/>
          <p:nvPr/>
        </p:nvPicPr>
        <p:blipFill>
          <a:blip r:embed="rId6">
            <a:alphaModFix/>
          </a:blip>
          <a:stretch>
            <a:fillRect/>
          </a:stretch>
        </p:blipFill>
        <p:spPr>
          <a:xfrm>
            <a:off x="1159975" y="1071950"/>
            <a:ext cx="552282" cy="512198"/>
          </a:xfrm>
          <a:prstGeom prst="rect">
            <a:avLst/>
          </a:prstGeom>
          <a:noFill/>
          <a:ln>
            <a:noFill/>
          </a:ln>
        </p:spPr>
      </p:pic>
      <p:sp>
        <p:nvSpPr>
          <p:cNvPr id="387" name="Google Shape;387;p48"/>
          <p:cNvSpPr txBox="1"/>
          <p:nvPr/>
        </p:nvSpPr>
        <p:spPr>
          <a:xfrm>
            <a:off x="1137336" y="1968038"/>
            <a:ext cx="1378200" cy="396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000000"/>
                </a:solidFill>
              </a:rPr>
              <a:t>Adversary</a:t>
            </a:r>
            <a:endParaRPr>
              <a:solidFill>
                <a:srgbClr val="000000"/>
              </a:solidFill>
            </a:endParaRPr>
          </a:p>
        </p:txBody>
      </p:sp>
      <p:pic>
        <p:nvPicPr>
          <p:cNvPr id="388" name="Google Shape;388;p48"/>
          <p:cNvPicPr preferRelativeResize="0"/>
          <p:nvPr/>
        </p:nvPicPr>
        <p:blipFill>
          <a:blip r:embed="rId7">
            <a:alphaModFix/>
          </a:blip>
          <a:stretch>
            <a:fillRect/>
          </a:stretch>
        </p:blipFill>
        <p:spPr>
          <a:xfrm>
            <a:off x="6354753" y="1123399"/>
            <a:ext cx="1160513" cy="1497551"/>
          </a:xfrm>
          <a:prstGeom prst="rect">
            <a:avLst/>
          </a:prstGeom>
          <a:noFill/>
          <a:ln>
            <a:noFill/>
          </a:ln>
        </p:spPr>
      </p:pic>
      <p:sp>
        <p:nvSpPr>
          <p:cNvPr id="389" name="Google Shape;389;p48"/>
          <p:cNvSpPr/>
          <p:nvPr/>
        </p:nvSpPr>
        <p:spPr>
          <a:xfrm>
            <a:off x="5901200" y="1697043"/>
            <a:ext cx="903000" cy="445200"/>
          </a:xfrm>
          <a:prstGeom prst="rect">
            <a:avLst/>
          </a:prstGeom>
          <a:solidFill>
            <a:srgbClr val="FFFFFF"/>
          </a:solidFill>
          <a:ln cap="flat" cmpd="sng" w="9525">
            <a:solidFill>
              <a:srgbClr val="7373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0" name="Google Shape;390;p48"/>
          <p:cNvPicPr preferRelativeResize="0"/>
          <p:nvPr/>
        </p:nvPicPr>
        <p:blipFill>
          <a:blip r:embed="rId8">
            <a:alphaModFix/>
          </a:blip>
          <a:stretch>
            <a:fillRect/>
          </a:stretch>
        </p:blipFill>
        <p:spPr>
          <a:xfrm>
            <a:off x="5962880" y="1786504"/>
            <a:ext cx="779641" cy="266277"/>
          </a:xfrm>
          <a:prstGeom prst="rect">
            <a:avLst/>
          </a:prstGeom>
          <a:noFill/>
          <a:ln>
            <a:noFill/>
          </a:ln>
        </p:spPr>
      </p:pic>
      <p:pic>
        <p:nvPicPr>
          <p:cNvPr id="391" name="Google Shape;391;p48"/>
          <p:cNvPicPr preferRelativeResize="0"/>
          <p:nvPr/>
        </p:nvPicPr>
        <p:blipFill rotWithShape="1">
          <a:blip r:embed="rId9">
            <a:alphaModFix/>
          </a:blip>
          <a:srcRect b="18805" l="20752" r="17938" t="18780"/>
          <a:stretch/>
        </p:blipFill>
        <p:spPr>
          <a:xfrm rot="1319226">
            <a:off x="3470311" y="2044038"/>
            <a:ext cx="190971" cy="181516"/>
          </a:xfrm>
          <a:prstGeom prst="rect">
            <a:avLst/>
          </a:prstGeom>
          <a:noFill/>
          <a:ln>
            <a:noFill/>
          </a:ln>
        </p:spPr>
      </p:pic>
      <p:pic>
        <p:nvPicPr>
          <p:cNvPr id="392" name="Google Shape;392;p48"/>
          <p:cNvPicPr preferRelativeResize="0"/>
          <p:nvPr/>
        </p:nvPicPr>
        <p:blipFill rotWithShape="1">
          <a:blip r:embed="rId9">
            <a:alphaModFix/>
          </a:blip>
          <a:srcRect b="18805" l="20752" r="17938" t="18780"/>
          <a:stretch/>
        </p:blipFill>
        <p:spPr>
          <a:xfrm rot="1319226">
            <a:off x="3460592" y="2193508"/>
            <a:ext cx="190971" cy="181516"/>
          </a:xfrm>
          <a:prstGeom prst="rect">
            <a:avLst/>
          </a:prstGeom>
          <a:noFill/>
          <a:ln>
            <a:noFill/>
          </a:ln>
        </p:spPr>
      </p:pic>
      <p:pic>
        <p:nvPicPr>
          <p:cNvPr id="393" name="Google Shape;393;p48"/>
          <p:cNvPicPr preferRelativeResize="0"/>
          <p:nvPr/>
        </p:nvPicPr>
        <p:blipFill rotWithShape="1">
          <a:blip r:embed="rId9">
            <a:alphaModFix/>
          </a:blip>
          <a:srcRect b="18805" l="20752" r="17938" t="18780"/>
          <a:stretch/>
        </p:blipFill>
        <p:spPr>
          <a:xfrm rot="1319226">
            <a:off x="3450872" y="2342979"/>
            <a:ext cx="190971" cy="181516"/>
          </a:xfrm>
          <a:prstGeom prst="rect">
            <a:avLst/>
          </a:prstGeom>
          <a:noFill/>
          <a:ln>
            <a:noFill/>
          </a:ln>
        </p:spPr>
      </p:pic>
      <p:sp>
        <p:nvSpPr>
          <p:cNvPr id="394" name="Google Shape;394;p48"/>
          <p:cNvSpPr txBox="1"/>
          <p:nvPr>
            <p:ph idx="4294967295" type="title"/>
          </p:nvPr>
        </p:nvSpPr>
        <p:spPr>
          <a:xfrm>
            <a:off x="192100" y="264375"/>
            <a:ext cx="8965200" cy="4143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rPr lang="en" sz="2400">
                <a:solidFill>
                  <a:srgbClr val="02577A"/>
                </a:solidFill>
              </a:rPr>
              <a:t>SmartCookie: </a:t>
            </a:r>
            <a:r>
              <a:rPr b="1" lang="en" sz="2400">
                <a:solidFill>
                  <a:srgbClr val="02577A"/>
                </a:solidFill>
              </a:rPr>
              <a:t>Split Defense </a:t>
            </a:r>
            <a:endParaRPr>
              <a:solidFill>
                <a:srgbClr val="02577A"/>
              </a:solidFill>
            </a:endParaRPr>
          </a:p>
        </p:txBody>
      </p:sp>
      <p:sp>
        <p:nvSpPr>
          <p:cNvPr id="395" name="Google Shape;395;p48"/>
          <p:cNvSpPr/>
          <p:nvPr/>
        </p:nvSpPr>
        <p:spPr>
          <a:xfrm>
            <a:off x="3343275" y="3584725"/>
            <a:ext cx="2613900" cy="1225500"/>
          </a:xfrm>
          <a:prstGeom prst="roundRect">
            <a:avLst>
              <a:gd fmla="val 16667" name="adj"/>
            </a:avLst>
          </a:prstGeom>
          <a:solidFill>
            <a:srgbClr val="02577A"/>
          </a:solidFill>
          <a:ln cap="flat" cmpd="sng" w="9525">
            <a:solidFill>
              <a:srgbClr val="34A85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Introduce a </a:t>
            </a:r>
            <a:r>
              <a:rPr lang="en" sz="1600">
                <a:solidFill>
                  <a:schemeClr val="lt1"/>
                </a:solidFill>
              </a:rPr>
              <a:t>novel </a:t>
            </a:r>
            <a:r>
              <a:rPr b="1" lang="en" sz="1600" u="sng">
                <a:solidFill>
                  <a:schemeClr val="lt1"/>
                </a:solidFill>
              </a:rPr>
              <a:t>division of labor</a:t>
            </a:r>
            <a:r>
              <a:rPr lang="en" sz="1600">
                <a:solidFill>
                  <a:schemeClr val="lt1"/>
                </a:solidFill>
              </a:rPr>
              <a:t> between switch + server </a:t>
            </a:r>
            <a:endParaRPr b="1" sz="2300">
              <a:solidFill>
                <a:schemeClr val="lt1"/>
              </a:solidFill>
            </a:endParaRPr>
          </a:p>
        </p:txBody>
      </p:sp>
      <p:sp>
        <p:nvSpPr>
          <p:cNvPr id="396" name="Google Shape;396;p48"/>
          <p:cNvSpPr/>
          <p:nvPr/>
        </p:nvSpPr>
        <p:spPr>
          <a:xfrm>
            <a:off x="6238875" y="3584725"/>
            <a:ext cx="2613900" cy="1225500"/>
          </a:xfrm>
          <a:prstGeom prst="roundRect">
            <a:avLst>
              <a:gd fmla="val 16667" name="adj"/>
            </a:avLst>
          </a:prstGeom>
          <a:solidFill>
            <a:srgbClr val="02577A"/>
          </a:solidFill>
          <a:ln cap="flat" cmpd="sng" w="9525">
            <a:solidFill>
              <a:srgbClr val="34A85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Achieve</a:t>
            </a:r>
            <a:r>
              <a:rPr lang="en" sz="1600">
                <a:solidFill>
                  <a:schemeClr val="lt1"/>
                </a:solidFill>
              </a:rPr>
              <a:t> overall </a:t>
            </a:r>
            <a:r>
              <a:rPr b="1" lang="en" sz="1600" u="sng">
                <a:solidFill>
                  <a:schemeClr val="lt1"/>
                </a:solidFill>
              </a:rPr>
              <a:t>exact</a:t>
            </a:r>
            <a:r>
              <a:rPr lang="en" sz="1600">
                <a:solidFill>
                  <a:schemeClr val="lt1"/>
                </a:solidFill>
              </a:rPr>
              <a:t> results and most efficient, performant defense </a:t>
            </a:r>
            <a:endParaRPr b="1" sz="2300">
              <a:solidFill>
                <a:schemeClr val="lt1"/>
              </a:solidFill>
            </a:endParaRPr>
          </a:p>
        </p:txBody>
      </p:sp>
      <p:sp>
        <p:nvSpPr>
          <p:cNvPr id="397" name="Google Shape;397;p48"/>
          <p:cNvSpPr/>
          <p:nvPr/>
        </p:nvSpPr>
        <p:spPr>
          <a:xfrm>
            <a:off x="371475" y="1018250"/>
            <a:ext cx="8467800" cy="2445900"/>
          </a:xfrm>
          <a:prstGeom prst="roundRect">
            <a:avLst>
              <a:gd fmla="val 16667" name="adj"/>
            </a:avLst>
          </a:prstGeom>
          <a:solidFill>
            <a:srgbClr val="02577A"/>
          </a:solidFill>
          <a:ln cap="flat" cmpd="sng" w="9525">
            <a:solidFill>
              <a:srgbClr val="34A85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rPr>
              <a:t>SmartCookie: </a:t>
            </a:r>
            <a:r>
              <a:rPr b="1" i="1" lang="en" sz="1900">
                <a:solidFill>
                  <a:schemeClr val="lt1"/>
                </a:solidFill>
              </a:rPr>
              <a:t>In-Network Switch + Server-Side Module</a:t>
            </a:r>
            <a:endParaRPr b="1" sz="19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97"/>
                                        </p:tgtEl>
                                      </p:cBhvr>
                                    </p:animEffect>
                                    <p:set>
                                      <p:cBhvr>
                                        <p:cTn dur="1" fill="hold">
                                          <p:stCondLst>
                                            <p:cond delay="1000"/>
                                          </p:stCondLst>
                                        </p:cTn>
                                        <p:tgtEl>
                                          <p:spTgt spid="39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par>
                                <p:cTn fill="hold" nodeType="withEffect" presetClass="entr" presetID="10" presetSubtype="0">
                                  <p:stCondLst>
                                    <p:cond delay="0"/>
                                  </p:stCondLst>
                                  <p:childTnLst>
                                    <p:set>
                                      <p:cBhvr>
                                        <p:cTn dur="1" fill="hold">
                                          <p:stCondLst>
                                            <p:cond delay="0"/>
                                          </p:stCondLst>
                                        </p:cTn>
                                        <p:tgtEl>
                                          <p:spTgt spid="369"/>
                                        </p:tgtEl>
                                        <p:attrNameLst>
                                          <p:attrName>style.visibility</p:attrName>
                                        </p:attrNameLst>
                                      </p:cBhvr>
                                      <p:to>
                                        <p:strVal val="visible"/>
                                      </p:to>
                                    </p:set>
                                    <p:animEffect filter="fade" transition="in">
                                      <p:cBhvr>
                                        <p:cTn dur="1000"/>
                                        <p:tgtEl>
                                          <p:spTgt spid="369"/>
                                        </p:tgtEl>
                                      </p:cBhvr>
                                    </p:animEffect>
                                  </p:childTnLst>
                                </p:cTn>
                              </p:par>
                              <p:par>
                                <p:cTn fill="hold" nodeType="withEffect" presetClass="entr" presetID="10" presetSubtype="0">
                                  <p:stCondLst>
                                    <p:cond delay="0"/>
                                  </p:stCondLst>
                                  <p:childTnLst>
                                    <p:set>
                                      <p:cBhvr>
                                        <p:cTn dur="1" fill="hold">
                                          <p:stCondLst>
                                            <p:cond delay="0"/>
                                          </p:stCondLst>
                                        </p:cTn>
                                        <p:tgtEl>
                                          <p:spTgt spid="370"/>
                                        </p:tgtEl>
                                        <p:attrNameLst>
                                          <p:attrName>style.visibility</p:attrName>
                                        </p:attrNameLst>
                                      </p:cBhvr>
                                      <p:to>
                                        <p:strVal val="visible"/>
                                      </p:to>
                                    </p:set>
                                    <p:animEffect filter="fade" transition="in">
                                      <p:cBhvr>
                                        <p:cTn dur="1000"/>
                                        <p:tgtEl>
                                          <p:spTgt spid="370"/>
                                        </p:tgtEl>
                                      </p:cBhvr>
                                    </p:animEffect>
                                  </p:childTnLst>
                                </p:cTn>
                              </p:par>
                              <p:par>
                                <p:cTn fill="hold" nodeType="withEffect" presetClass="entr" presetID="10" presetSubtype="0">
                                  <p:stCondLst>
                                    <p:cond delay="0"/>
                                  </p:stCondLst>
                                  <p:childTnLst>
                                    <p:set>
                                      <p:cBhvr>
                                        <p:cTn dur="1" fill="hold">
                                          <p:stCondLst>
                                            <p:cond delay="0"/>
                                          </p:stCondLst>
                                        </p:cTn>
                                        <p:tgtEl>
                                          <p:spTgt spid="371"/>
                                        </p:tgtEl>
                                        <p:attrNameLst>
                                          <p:attrName>style.visibility</p:attrName>
                                        </p:attrNameLst>
                                      </p:cBhvr>
                                      <p:to>
                                        <p:strVal val="visible"/>
                                      </p:to>
                                    </p:set>
                                    <p:animEffect filter="fade" transition="in">
                                      <p:cBhvr>
                                        <p:cTn dur="1000"/>
                                        <p:tgtEl>
                                          <p:spTgt spid="371"/>
                                        </p:tgtEl>
                                      </p:cBhvr>
                                    </p:animEffect>
                                  </p:childTnLst>
                                </p:cTn>
                              </p:par>
                              <p:par>
                                <p:cTn fill="hold" nodeType="with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000"/>
                                        <p:tgtEl>
                                          <p:spTgt spid="381"/>
                                        </p:tgtEl>
                                      </p:cBhvr>
                                    </p:animEffect>
                                  </p:childTnLst>
                                </p:cTn>
                              </p:par>
                              <p:par>
                                <p:cTn fill="hold" nodeType="withEffect" presetClass="entr" presetID="10" presetSubtype="0">
                                  <p:stCondLst>
                                    <p:cond delay="0"/>
                                  </p:stCondLst>
                                  <p:childTnLst>
                                    <p:set>
                                      <p:cBhvr>
                                        <p:cTn dur="1" fill="hold">
                                          <p:stCondLst>
                                            <p:cond delay="0"/>
                                          </p:stCondLst>
                                        </p:cTn>
                                        <p:tgtEl>
                                          <p:spTgt spid="372"/>
                                        </p:tgtEl>
                                        <p:attrNameLst>
                                          <p:attrName>style.visibility</p:attrName>
                                        </p:attrNameLst>
                                      </p:cBhvr>
                                      <p:to>
                                        <p:strVal val="visible"/>
                                      </p:to>
                                    </p:set>
                                    <p:animEffect filter="fade" transition="in">
                                      <p:cBhvr>
                                        <p:cTn dur="1000"/>
                                        <p:tgtEl>
                                          <p:spTgt spid="372"/>
                                        </p:tgtEl>
                                      </p:cBhvr>
                                    </p:animEffect>
                                  </p:childTnLst>
                                </p:cTn>
                              </p:par>
                              <p:par>
                                <p:cTn fill="hold" nodeType="with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par>
                                <p:cTn fill="hold" nodeType="withEffect" presetClass="entr" presetID="10" presetSubtype="0">
                                  <p:stCondLst>
                                    <p:cond delay="0"/>
                                  </p:stCondLst>
                                  <p:childTnLst>
                                    <p:set>
                                      <p:cBhvr>
                                        <p:cTn dur="1" fill="hold">
                                          <p:stCondLst>
                                            <p:cond delay="0"/>
                                          </p:stCondLst>
                                        </p:cTn>
                                        <p:tgtEl>
                                          <p:spTgt spid="376"/>
                                        </p:tgtEl>
                                        <p:attrNameLst>
                                          <p:attrName>style.visibility</p:attrName>
                                        </p:attrNameLst>
                                      </p:cBhvr>
                                      <p:to>
                                        <p:strVal val="visible"/>
                                      </p:to>
                                    </p:set>
                                    <p:animEffect filter="fade" transition="in">
                                      <p:cBhvr>
                                        <p:cTn dur="1000"/>
                                        <p:tgtEl>
                                          <p:spTgt spid="376"/>
                                        </p:tgtEl>
                                      </p:cBhvr>
                                    </p:animEffect>
                                  </p:childTnLst>
                                </p:cTn>
                              </p:par>
                              <p:par>
                                <p:cTn fill="hold" nodeType="withEffect" presetClass="entr" presetID="10" presetSubtype="0">
                                  <p:stCondLst>
                                    <p:cond delay="0"/>
                                  </p:stCondLst>
                                  <p:childTnLst>
                                    <p:set>
                                      <p:cBhvr>
                                        <p:cTn dur="1" fill="hold">
                                          <p:stCondLst>
                                            <p:cond delay="0"/>
                                          </p:stCondLst>
                                        </p:cTn>
                                        <p:tgtEl>
                                          <p:spTgt spid="374"/>
                                        </p:tgtEl>
                                        <p:attrNameLst>
                                          <p:attrName>style.visibility</p:attrName>
                                        </p:attrNameLst>
                                      </p:cBhvr>
                                      <p:to>
                                        <p:strVal val="visible"/>
                                      </p:to>
                                    </p:set>
                                    <p:animEffect filter="fade" transition="in">
                                      <p:cBhvr>
                                        <p:cTn dur="1000"/>
                                        <p:tgtEl>
                                          <p:spTgt spid="374"/>
                                        </p:tgtEl>
                                      </p:cBhvr>
                                    </p:animEffect>
                                  </p:childTnLst>
                                </p:cTn>
                              </p:par>
                              <p:par>
                                <p:cTn fill="hold" nodeType="withEffect" presetClass="entr" presetID="10" presetSubtype="0">
                                  <p:stCondLst>
                                    <p:cond delay="0"/>
                                  </p:stCondLst>
                                  <p:childTnLst>
                                    <p:set>
                                      <p:cBhvr>
                                        <p:cTn dur="1" fill="hold">
                                          <p:stCondLst>
                                            <p:cond delay="0"/>
                                          </p:stCondLst>
                                        </p:cTn>
                                        <p:tgtEl>
                                          <p:spTgt spid="378"/>
                                        </p:tgtEl>
                                        <p:attrNameLst>
                                          <p:attrName>style.visibility</p:attrName>
                                        </p:attrNameLst>
                                      </p:cBhvr>
                                      <p:to>
                                        <p:strVal val="visible"/>
                                      </p:to>
                                    </p:set>
                                    <p:animEffect filter="fade" transition="in">
                                      <p:cBhvr>
                                        <p:cTn dur="1000"/>
                                        <p:tgtEl>
                                          <p:spTgt spid="378"/>
                                        </p:tgtEl>
                                      </p:cBhvr>
                                    </p:animEffect>
                                  </p:childTnLst>
                                </p:cTn>
                              </p:par>
                              <p:par>
                                <p:cTn fill="hold" nodeType="withEffect" presetClass="entr" presetID="10" presetSubtype="0">
                                  <p:stCondLst>
                                    <p:cond delay="0"/>
                                  </p:stCondLst>
                                  <p:childTnLst>
                                    <p:set>
                                      <p:cBhvr>
                                        <p:cTn dur="1" fill="hold">
                                          <p:stCondLst>
                                            <p:cond delay="0"/>
                                          </p:stCondLst>
                                        </p:cTn>
                                        <p:tgtEl>
                                          <p:spTgt spid="377"/>
                                        </p:tgtEl>
                                        <p:attrNameLst>
                                          <p:attrName>style.visibility</p:attrName>
                                        </p:attrNameLst>
                                      </p:cBhvr>
                                      <p:to>
                                        <p:strVal val="visible"/>
                                      </p:to>
                                    </p:set>
                                    <p:animEffect filter="fade" transition="in">
                                      <p:cBhvr>
                                        <p:cTn dur="1000"/>
                                        <p:tgtEl>
                                          <p:spTgt spid="377"/>
                                        </p:tgtEl>
                                      </p:cBhvr>
                                    </p:animEffect>
                                  </p:childTnLst>
                                </p:cTn>
                              </p:par>
                              <p:par>
                                <p:cTn fill="hold" nodeType="withEffect" presetClass="entr" presetID="10" presetSubtype="0">
                                  <p:stCondLst>
                                    <p:cond delay="0"/>
                                  </p:stCondLst>
                                  <p:childTnLst>
                                    <p:set>
                                      <p:cBhvr>
                                        <p:cTn dur="1" fill="hold">
                                          <p:stCondLst>
                                            <p:cond delay="0"/>
                                          </p:stCondLst>
                                        </p:cTn>
                                        <p:tgtEl>
                                          <p:spTgt spid="391"/>
                                        </p:tgtEl>
                                        <p:attrNameLst>
                                          <p:attrName>style.visibility</p:attrName>
                                        </p:attrNameLst>
                                      </p:cBhvr>
                                      <p:to>
                                        <p:strVal val="visible"/>
                                      </p:to>
                                    </p:set>
                                    <p:animEffect filter="fade" transition="in">
                                      <p:cBhvr>
                                        <p:cTn dur="1000"/>
                                        <p:tgtEl>
                                          <p:spTgt spid="391"/>
                                        </p:tgtEl>
                                      </p:cBhvr>
                                    </p:animEffect>
                                  </p:childTnLst>
                                </p:cTn>
                              </p:par>
                              <p:par>
                                <p:cTn fill="hold" nodeType="withEffect" presetClass="entr" presetID="10" presetSubtype="0">
                                  <p:stCondLst>
                                    <p:cond delay="0"/>
                                  </p:stCondLst>
                                  <p:childTnLst>
                                    <p:set>
                                      <p:cBhvr>
                                        <p:cTn dur="1" fill="hold">
                                          <p:stCondLst>
                                            <p:cond delay="0"/>
                                          </p:stCondLst>
                                        </p:cTn>
                                        <p:tgtEl>
                                          <p:spTgt spid="392"/>
                                        </p:tgtEl>
                                        <p:attrNameLst>
                                          <p:attrName>style.visibility</p:attrName>
                                        </p:attrNameLst>
                                      </p:cBhvr>
                                      <p:to>
                                        <p:strVal val="visible"/>
                                      </p:to>
                                    </p:set>
                                    <p:animEffect filter="fade" transition="in">
                                      <p:cBhvr>
                                        <p:cTn dur="1000"/>
                                        <p:tgtEl>
                                          <p:spTgt spid="392"/>
                                        </p:tgtEl>
                                      </p:cBhvr>
                                    </p:animEffect>
                                  </p:childTnLst>
                                </p:cTn>
                              </p:par>
                              <p:par>
                                <p:cTn fill="hold" nodeType="withEffect" presetClass="entr" presetID="10" presetSubtype="0">
                                  <p:stCondLst>
                                    <p:cond delay="0"/>
                                  </p:stCondLst>
                                  <p:childTnLst>
                                    <p:set>
                                      <p:cBhvr>
                                        <p:cTn dur="1" fill="hold">
                                          <p:stCondLst>
                                            <p:cond delay="0"/>
                                          </p:stCondLst>
                                        </p:cTn>
                                        <p:tgtEl>
                                          <p:spTgt spid="393"/>
                                        </p:tgtEl>
                                        <p:attrNameLst>
                                          <p:attrName>style.visibility</p:attrName>
                                        </p:attrNameLst>
                                      </p:cBhvr>
                                      <p:to>
                                        <p:strVal val="visible"/>
                                      </p:to>
                                    </p:set>
                                    <p:animEffect filter="fade" transition="in">
                                      <p:cBhvr>
                                        <p:cTn dur="1000"/>
                                        <p:tgtEl>
                                          <p:spTgt spid="393"/>
                                        </p:tgtEl>
                                      </p:cBhvr>
                                    </p:animEffect>
                                  </p:childTnLst>
                                </p:cTn>
                              </p:par>
                              <p:par>
                                <p:cTn fill="hold" nodeType="withEffect" presetClass="entr" presetID="10" presetSubtype="0">
                                  <p:stCondLst>
                                    <p:cond delay="0"/>
                                  </p:stCondLst>
                                  <p:childTnLst>
                                    <p:set>
                                      <p:cBhvr>
                                        <p:cTn dur="1" fill="hold">
                                          <p:stCondLst>
                                            <p:cond delay="0"/>
                                          </p:stCondLst>
                                        </p:cTn>
                                        <p:tgtEl>
                                          <p:spTgt spid="366"/>
                                        </p:tgtEl>
                                        <p:attrNameLst>
                                          <p:attrName>style.visibility</p:attrName>
                                        </p:attrNameLst>
                                      </p:cBhvr>
                                      <p:to>
                                        <p:strVal val="visible"/>
                                      </p:to>
                                    </p:set>
                                    <p:animEffect filter="fade" transition="in">
                                      <p:cBhvr>
                                        <p:cTn dur="1000"/>
                                        <p:tgtEl>
                                          <p:spTgt spid="366"/>
                                        </p:tgtEl>
                                      </p:cBhvr>
                                    </p:animEffect>
                                  </p:childTnLst>
                                </p:cTn>
                              </p:par>
                              <p:par>
                                <p:cTn fill="hold" nodeType="withEffect" presetClass="entr" presetID="10" presetSubtype="0">
                                  <p:stCondLst>
                                    <p:cond delay="0"/>
                                  </p:stCondLst>
                                  <p:childTnLst>
                                    <p:set>
                                      <p:cBhvr>
                                        <p:cTn dur="1" fill="hold">
                                          <p:stCondLst>
                                            <p:cond delay="0"/>
                                          </p:stCondLst>
                                        </p:cTn>
                                        <p:tgtEl>
                                          <p:spTgt spid="367"/>
                                        </p:tgtEl>
                                        <p:attrNameLst>
                                          <p:attrName>style.visibility</p:attrName>
                                        </p:attrNameLst>
                                      </p:cBhvr>
                                      <p:to>
                                        <p:strVal val="visible"/>
                                      </p:to>
                                    </p:set>
                                    <p:animEffect filter="fade" transition="in">
                                      <p:cBhvr>
                                        <p:cTn dur="1000"/>
                                        <p:tgtEl>
                                          <p:spTgt spid="367"/>
                                        </p:tgtEl>
                                      </p:cBhvr>
                                    </p:animEffect>
                                  </p:childTnLst>
                                </p:cTn>
                              </p:par>
                              <p:par>
                                <p:cTn fill="hold" nodeType="withEffect" presetClass="entr" presetID="10" presetSubtype="0">
                                  <p:stCondLst>
                                    <p:cond delay="0"/>
                                  </p:stCondLst>
                                  <p:childTnLst>
                                    <p:set>
                                      <p:cBhvr>
                                        <p:cTn dur="1" fill="hold">
                                          <p:stCondLst>
                                            <p:cond delay="0"/>
                                          </p:stCondLst>
                                        </p:cTn>
                                        <p:tgtEl>
                                          <p:spTgt spid="368"/>
                                        </p:tgtEl>
                                        <p:attrNameLst>
                                          <p:attrName>style.visibility</p:attrName>
                                        </p:attrNameLst>
                                      </p:cBhvr>
                                      <p:to>
                                        <p:strVal val="visible"/>
                                      </p:to>
                                    </p:set>
                                    <p:animEffect filter="fade" transition="in">
                                      <p:cBhvr>
                                        <p:cTn dur="1000"/>
                                        <p:tgtEl>
                                          <p:spTgt spid="368"/>
                                        </p:tgtEl>
                                      </p:cBhvr>
                                    </p:animEffect>
                                  </p:childTnLst>
                                </p:cTn>
                              </p:par>
                              <p:par>
                                <p:cTn fill="hold" nodeType="withEffect" presetClass="entr" presetID="10" presetSubtype="0">
                                  <p:stCondLst>
                                    <p:cond delay="0"/>
                                  </p:stCondLst>
                                  <p:childTnLst>
                                    <p:set>
                                      <p:cBhvr>
                                        <p:cTn dur="1" fill="hold">
                                          <p:stCondLst>
                                            <p:cond delay="0"/>
                                          </p:stCondLst>
                                        </p:cTn>
                                        <p:tgtEl>
                                          <p:spTgt spid="379"/>
                                        </p:tgtEl>
                                        <p:attrNameLst>
                                          <p:attrName>style.visibility</p:attrName>
                                        </p:attrNameLst>
                                      </p:cBhvr>
                                      <p:to>
                                        <p:strVal val="visible"/>
                                      </p:to>
                                    </p:set>
                                    <p:animEffect filter="fade" transition="in">
                                      <p:cBhvr>
                                        <p:cTn dur="1000"/>
                                        <p:tgtEl>
                                          <p:spTgt spid="379"/>
                                        </p:tgtEl>
                                      </p:cBhvr>
                                    </p:animEffect>
                                  </p:childTnLst>
                                </p:cTn>
                              </p:par>
                              <p:par>
                                <p:cTn fill="hold" nodeType="with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1000"/>
                                        <p:tgtEl>
                                          <p:spTgt spid="382"/>
                                        </p:tgtEl>
                                      </p:cBhvr>
                                    </p:animEffect>
                                  </p:childTnLst>
                                </p:cTn>
                              </p:par>
                              <p:par>
                                <p:cTn fill="hold" nodeType="with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par>
                                <p:cTn fill="hold" nodeType="with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5"/>
                                        </p:tgtEl>
                                        <p:attrNameLst>
                                          <p:attrName>style.visibility</p:attrName>
                                        </p:attrNameLst>
                                      </p:cBhvr>
                                      <p:to>
                                        <p:strVal val="visible"/>
                                      </p:to>
                                    </p:set>
                                    <p:animEffect filter="fade" transition="in">
                                      <p:cBhvr>
                                        <p:cTn dur="1000"/>
                                        <p:tgtEl>
                                          <p:spTgt spid="375"/>
                                        </p:tgtEl>
                                      </p:cBhvr>
                                    </p:animEffect>
                                  </p:childTnLst>
                                </p:cTn>
                              </p:par>
                              <p:par>
                                <p:cTn fill="hold" nodeType="withEffect" presetClass="entr" presetID="10" presetSubtype="0">
                                  <p:stCondLst>
                                    <p:cond delay="0"/>
                                  </p:stCondLst>
                                  <p:childTnLst>
                                    <p:set>
                                      <p:cBhvr>
                                        <p:cTn dur="1" fill="hold">
                                          <p:stCondLst>
                                            <p:cond delay="0"/>
                                          </p:stCondLst>
                                        </p:cTn>
                                        <p:tgtEl>
                                          <p:spTgt spid="390"/>
                                        </p:tgtEl>
                                        <p:attrNameLst>
                                          <p:attrName>style.visibility</p:attrName>
                                        </p:attrNameLst>
                                      </p:cBhvr>
                                      <p:to>
                                        <p:strVal val="visible"/>
                                      </p:to>
                                    </p:set>
                                    <p:animEffect filter="fade" transition="in">
                                      <p:cBhvr>
                                        <p:cTn dur="1000"/>
                                        <p:tgtEl>
                                          <p:spTgt spid="390"/>
                                        </p:tgtEl>
                                      </p:cBhvr>
                                    </p:animEffect>
                                  </p:childTnLst>
                                </p:cTn>
                              </p:par>
                              <p:par>
                                <p:cTn fill="hold" nodeType="withEffect" presetClass="entr" presetID="10" presetSubtype="0">
                                  <p:stCondLst>
                                    <p:cond delay="0"/>
                                  </p:stCondLst>
                                  <p:childTnLst>
                                    <p:set>
                                      <p:cBhvr>
                                        <p:cTn dur="1" fill="hold">
                                          <p:stCondLst>
                                            <p:cond delay="0"/>
                                          </p:stCondLst>
                                        </p:cTn>
                                        <p:tgtEl>
                                          <p:spTgt spid="389"/>
                                        </p:tgtEl>
                                        <p:attrNameLst>
                                          <p:attrName>style.visibility</p:attrName>
                                        </p:attrNameLst>
                                      </p:cBhvr>
                                      <p:to>
                                        <p:strVal val="visible"/>
                                      </p:to>
                                    </p:set>
                                    <p:animEffect filter="fade" transition="in">
                                      <p:cBhvr>
                                        <p:cTn dur="1000"/>
                                        <p:tgtEl>
                                          <p:spTgt spid="389"/>
                                        </p:tgtEl>
                                      </p:cBhvr>
                                    </p:animEffect>
                                  </p:childTnLst>
                                </p:cTn>
                              </p:par>
                              <p:par>
                                <p:cTn fill="hold" nodeType="withEffect" presetClass="entr" presetID="10" presetSubtype="0">
                                  <p:stCondLst>
                                    <p:cond delay="0"/>
                                  </p:stCondLst>
                                  <p:childTnLst>
                                    <p:set>
                                      <p:cBhvr>
                                        <p:cTn dur="1" fill="hold">
                                          <p:stCondLst>
                                            <p:cond delay="0"/>
                                          </p:stCondLst>
                                        </p:cTn>
                                        <p:tgtEl>
                                          <p:spTgt spid="395"/>
                                        </p:tgtEl>
                                        <p:attrNameLst>
                                          <p:attrName>style.visibility</p:attrName>
                                        </p:attrNameLst>
                                      </p:cBhvr>
                                      <p:to>
                                        <p:strVal val="visible"/>
                                      </p:to>
                                    </p:set>
                                    <p:animEffect filter="fade" transition="in">
                                      <p:cBhvr>
                                        <p:cTn dur="1000"/>
                                        <p:tgtEl>
                                          <p:spTgt spid="3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6"/>
                                        </p:tgtEl>
                                        <p:attrNameLst>
                                          <p:attrName>style.visibility</p:attrName>
                                        </p:attrNameLst>
                                      </p:cBhvr>
                                      <p:to>
                                        <p:strVal val="visible"/>
                                      </p:to>
                                    </p:set>
                                    <p:animEffect filter="fade" transition="in">
                                      <p:cBhvr>
                                        <p:cTn dur="1000"/>
                                        <p:tgtEl>
                                          <p:spTgt spid="3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49"/>
          <p:cNvSpPr/>
          <p:nvPr/>
        </p:nvSpPr>
        <p:spPr>
          <a:xfrm>
            <a:off x="4572000" y="-10275"/>
            <a:ext cx="4614600" cy="5143500"/>
          </a:xfrm>
          <a:prstGeom prst="rect">
            <a:avLst/>
          </a:prstGeom>
          <a:solidFill>
            <a:srgbClr val="02577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9"/>
          <p:cNvSpPr txBox="1"/>
          <p:nvPr>
            <p:ph idx="4294967295" type="title"/>
          </p:nvPr>
        </p:nvSpPr>
        <p:spPr>
          <a:xfrm>
            <a:off x="344500" y="264375"/>
            <a:ext cx="4072500" cy="848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02577A"/>
                </a:solidFill>
              </a:rPr>
              <a:t>Results</a:t>
            </a:r>
            <a:endParaRPr sz="2500">
              <a:solidFill>
                <a:srgbClr val="02577A"/>
              </a:solidFill>
            </a:endParaRPr>
          </a:p>
        </p:txBody>
      </p:sp>
      <p:sp>
        <p:nvSpPr>
          <p:cNvPr id="404" name="Google Shape;404;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405" name="Google Shape;405;p49"/>
          <p:cNvSpPr txBox="1"/>
          <p:nvPr>
            <p:ph idx="1" type="body"/>
          </p:nvPr>
        </p:nvSpPr>
        <p:spPr>
          <a:xfrm>
            <a:off x="4805200" y="1583375"/>
            <a:ext cx="4338900" cy="3397500"/>
          </a:xfrm>
          <a:prstGeom prst="rect">
            <a:avLst/>
          </a:prstGeom>
        </p:spPr>
        <p:txBody>
          <a:bodyPr anchorCtr="0" anchor="t" bIns="91425" lIns="91425" spcFirstLastPara="1" rIns="91425" wrap="square" tIns="91425">
            <a:noAutofit/>
          </a:bodyPr>
          <a:lstStyle/>
          <a:p>
            <a:pPr indent="0" lvl="0" marL="0" rtl="0" algn="l">
              <a:lnSpc>
                <a:spcPct val="95000"/>
              </a:lnSpc>
              <a:spcBef>
                <a:spcPts val="1000"/>
              </a:spcBef>
              <a:spcAft>
                <a:spcPts val="0"/>
              </a:spcAft>
              <a:buNone/>
            </a:pPr>
            <a:r>
              <a:rPr b="1" lang="en" sz="1300">
                <a:solidFill>
                  <a:schemeClr val="lt1"/>
                </a:solidFill>
              </a:rPr>
              <a:t>Vanilla Kernel: </a:t>
            </a:r>
            <a:r>
              <a:rPr lang="en" sz="1300">
                <a:solidFill>
                  <a:schemeClr val="lt1"/>
                </a:solidFill>
              </a:rPr>
              <a:t>stops </a:t>
            </a:r>
            <a:r>
              <a:rPr lang="en" sz="1300">
                <a:solidFill>
                  <a:schemeClr val="lt1"/>
                </a:solidFill>
              </a:rPr>
              <a:t>1.3 Mpps attack before pkt loss </a:t>
            </a:r>
            <a:endParaRPr sz="1300">
              <a:solidFill>
                <a:schemeClr val="lt1"/>
              </a:solidFill>
            </a:endParaRPr>
          </a:p>
          <a:p>
            <a:pPr indent="0" lvl="0" marL="0" rtl="0" algn="l">
              <a:lnSpc>
                <a:spcPct val="95000"/>
              </a:lnSpc>
              <a:spcBef>
                <a:spcPts val="1000"/>
              </a:spcBef>
              <a:spcAft>
                <a:spcPts val="0"/>
              </a:spcAft>
              <a:buNone/>
            </a:pPr>
            <a:r>
              <a:t/>
            </a:r>
            <a:endParaRPr sz="1300">
              <a:solidFill>
                <a:schemeClr val="lt1"/>
              </a:solidFill>
            </a:endParaRPr>
          </a:p>
          <a:p>
            <a:pPr indent="0" lvl="0" marL="0" rtl="0" algn="l">
              <a:lnSpc>
                <a:spcPct val="95000"/>
              </a:lnSpc>
              <a:spcBef>
                <a:spcPts val="1000"/>
              </a:spcBef>
              <a:spcAft>
                <a:spcPts val="0"/>
              </a:spcAft>
              <a:buNone/>
            </a:pPr>
            <a:r>
              <a:rPr b="1" lang="en" sz="1300">
                <a:solidFill>
                  <a:schemeClr val="lt1"/>
                </a:solidFill>
              </a:rPr>
              <a:t>SmartCookie: </a:t>
            </a:r>
            <a:r>
              <a:rPr lang="en" sz="1300">
                <a:solidFill>
                  <a:schemeClr val="lt1"/>
                </a:solidFill>
              </a:rPr>
              <a:t>stops</a:t>
            </a:r>
            <a:r>
              <a:rPr b="1" lang="en" sz="1300">
                <a:solidFill>
                  <a:schemeClr val="lt1"/>
                </a:solidFill>
              </a:rPr>
              <a:t> </a:t>
            </a:r>
            <a:r>
              <a:rPr lang="en" sz="1300">
                <a:solidFill>
                  <a:schemeClr val="lt1"/>
                </a:solidFill>
              </a:rPr>
              <a:t>136.93 Mpps attack before pkt loss</a:t>
            </a:r>
            <a:endParaRPr sz="1300">
              <a:solidFill>
                <a:schemeClr val="lt1"/>
              </a:solidFill>
            </a:endParaRPr>
          </a:p>
          <a:p>
            <a:pPr indent="0" lvl="0" marL="0" rtl="0" algn="l">
              <a:lnSpc>
                <a:spcPct val="95000"/>
              </a:lnSpc>
              <a:spcBef>
                <a:spcPts val="1000"/>
              </a:spcBef>
              <a:spcAft>
                <a:spcPts val="0"/>
              </a:spcAft>
              <a:buNone/>
            </a:pPr>
            <a:r>
              <a:t/>
            </a:r>
            <a:endParaRPr sz="1300">
              <a:solidFill>
                <a:schemeClr val="lt1"/>
              </a:solidFill>
            </a:endParaRPr>
          </a:p>
          <a:p>
            <a:pPr indent="0" lvl="0" marL="0" rtl="0" algn="l">
              <a:lnSpc>
                <a:spcPct val="95000"/>
              </a:lnSpc>
              <a:spcBef>
                <a:spcPts val="1000"/>
              </a:spcBef>
              <a:spcAft>
                <a:spcPts val="0"/>
              </a:spcAft>
              <a:buNone/>
            </a:pPr>
            <a:r>
              <a:rPr b="1" lang="en" sz="1300">
                <a:solidFill>
                  <a:schemeClr val="lt1"/>
                </a:solidFill>
              </a:rPr>
              <a:t>S</a:t>
            </a:r>
            <a:r>
              <a:rPr b="1" lang="en" sz="1300">
                <a:solidFill>
                  <a:schemeClr val="lt1"/>
                </a:solidFill>
              </a:rPr>
              <a:t>martCookie outperforms server defense by two orders of magnitude </a:t>
            </a:r>
            <a:endParaRPr b="1" sz="1300">
              <a:solidFill>
                <a:schemeClr val="lt1"/>
              </a:solidFill>
            </a:endParaRPr>
          </a:p>
          <a:p>
            <a:pPr indent="0" lvl="0" marL="457200" rtl="0" algn="l">
              <a:lnSpc>
                <a:spcPct val="95000"/>
              </a:lnSpc>
              <a:spcBef>
                <a:spcPts val="1000"/>
              </a:spcBef>
              <a:spcAft>
                <a:spcPts val="0"/>
              </a:spcAft>
              <a:buNone/>
            </a:pPr>
            <a:r>
              <a:rPr lang="en" sz="1300">
                <a:solidFill>
                  <a:schemeClr val="lt1"/>
                </a:solidFill>
              </a:rPr>
              <a:t> </a:t>
            </a:r>
            <a:endParaRPr sz="1300">
              <a:solidFill>
                <a:schemeClr val="lt1"/>
              </a:solidFill>
            </a:endParaRPr>
          </a:p>
        </p:txBody>
      </p:sp>
      <p:pic>
        <p:nvPicPr>
          <p:cNvPr id="406" name="Google Shape;406;p49"/>
          <p:cNvPicPr preferRelativeResize="0"/>
          <p:nvPr/>
        </p:nvPicPr>
        <p:blipFill>
          <a:blip r:embed="rId3">
            <a:alphaModFix/>
          </a:blip>
          <a:stretch>
            <a:fillRect/>
          </a:stretch>
        </p:blipFill>
        <p:spPr>
          <a:xfrm>
            <a:off x="202300" y="973345"/>
            <a:ext cx="4204500" cy="352937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3600">
                <a:solidFill>
                  <a:srgbClr val="02577A"/>
                </a:solidFill>
              </a:rPr>
              <a:t>Thank you.</a:t>
            </a:r>
            <a:endParaRPr sz="3600"/>
          </a:p>
        </p:txBody>
      </p:sp>
      <p:pic>
        <p:nvPicPr>
          <p:cNvPr id="412" name="Google Shape;412;p50"/>
          <p:cNvPicPr preferRelativeResize="0"/>
          <p:nvPr/>
        </p:nvPicPr>
        <p:blipFill>
          <a:blip r:embed="rId3">
            <a:alphaModFix/>
          </a:blip>
          <a:stretch>
            <a:fillRect/>
          </a:stretch>
        </p:blipFill>
        <p:spPr>
          <a:xfrm>
            <a:off x="3567100" y="3700625"/>
            <a:ext cx="2009775" cy="704850"/>
          </a:xfrm>
          <a:prstGeom prst="rect">
            <a:avLst/>
          </a:prstGeom>
          <a:noFill/>
          <a:ln>
            <a:noFill/>
          </a:ln>
        </p:spPr>
      </p:pic>
      <p:pic>
        <p:nvPicPr>
          <p:cNvPr id="413" name="Google Shape;413;p50"/>
          <p:cNvPicPr preferRelativeResize="0"/>
          <p:nvPr/>
        </p:nvPicPr>
        <p:blipFill>
          <a:blip r:embed="rId4">
            <a:alphaModFix/>
          </a:blip>
          <a:stretch>
            <a:fillRect/>
          </a:stretch>
        </p:blipFill>
        <p:spPr>
          <a:xfrm>
            <a:off x="6929875" y="1926950"/>
            <a:ext cx="1538525" cy="1482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etworking Research Summit 2022 (Talk Template)">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